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40" r:id="rId1"/>
  </p:sldMasterIdLst>
  <p:notesMasterIdLst>
    <p:notesMasterId r:id="rId15"/>
  </p:notesMasterIdLst>
  <p:handoutMasterIdLst>
    <p:handoutMasterId r:id="rId16"/>
  </p:handoutMasterIdLst>
  <p:sldIdLst>
    <p:sldId id="261" r:id="rId2"/>
    <p:sldId id="632" r:id="rId3"/>
    <p:sldId id="633" r:id="rId4"/>
    <p:sldId id="634" r:id="rId5"/>
    <p:sldId id="636" r:id="rId6"/>
    <p:sldId id="637" r:id="rId7"/>
    <p:sldId id="638" r:id="rId8"/>
    <p:sldId id="639" r:id="rId9"/>
    <p:sldId id="635" r:id="rId10"/>
    <p:sldId id="660" r:id="rId11"/>
    <p:sldId id="661" r:id="rId12"/>
    <p:sldId id="641" r:id="rId13"/>
    <p:sldId id="640" r:id="rId14"/>
  </p:sldIdLst>
  <p:sldSz cx="9144000" cy="6858000" type="screen4x3"/>
  <p:notesSz cx="6858000" cy="9144000"/>
  <p:custShowLst>
    <p:custShow name="Custom Show 1" id="0">
      <p:sldLst/>
    </p:custShow>
  </p:custShowLst>
  <p:defaultTextStyle>
    <a:defPPr>
      <a:defRPr lang="ar-SA"/>
    </a:defPPr>
    <a:lvl1pPr algn="l" rtl="0" fontAlgn="base">
      <a:spcBef>
        <a:spcPct val="0"/>
      </a:spcBef>
      <a:spcAft>
        <a:spcPct val="0"/>
      </a:spcAft>
      <a:defRPr kern="1200">
        <a:solidFill>
          <a:schemeClr val="tx1"/>
        </a:solidFill>
        <a:latin typeface="Yevida Potens" pitchFamily="50" charset="0"/>
        <a:ea typeface="+mn-ea"/>
        <a:cs typeface="Arial" charset="0"/>
      </a:defRPr>
    </a:lvl1pPr>
    <a:lvl2pPr marL="457200" algn="l" rtl="0" fontAlgn="base">
      <a:spcBef>
        <a:spcPct val="0"/>
      </a:spcBef>
      <a:spcAft>
        <a:spcPct val="0"/>
      </a:spcAft>
      <a:defRPr kern="1200">
        <a:solidFill>
          <a:schemeClr val="tx1"/>
        </a:solidFill>
        <a:latin typeface="Yevida Potens" pitchFamily="50" charset="0"/>
        <a:ea typeface="+mn-ea"/>
        <a:cs typeface="Arial" charset="0"/>
      </a:defRPr>
    </a:lvl2pPr>
    <a:lvl3pPr marL="914400" algn="l" rtl="0" fontAlgn="base">
      <a:spcBef>
        <a:spcPct val="0"/>
      </a:spcBef>
      <a:spcAft>
        <a:spcPct val="0"/>
      </a:spcAft>
      <a:defRPr kern="1200">
        <a:solidFill>
          <a:schemeClr val="tx1"/>
        </a:solidFill>
        <a:latin typeface="Yevida Potens" pitchFamily="50" charset="0"/>
        <a:ea typeface="+mn-ea"/>
        <a:cs typeface="Arial" charset="0"/>
      </a:defRPr>
    </a:lvl3pPr>
    <a:lvl4pPr marL="1371600" algn="l" rtl="0" fontAlgn="base">
      <a:spcBef>
        <a:spcPct val="0"/>
      </a:spcBef>
      <a:spcAft>
        <a:spcPct val="0"/>
      </a:spcAft>
      <a:defRPr kern="1200">
        <a:solidFill>
          <a:schemeClr val="tx1"/>
        </a:solidFill>
        <a:latin typeface="Yevida Potens" pitchFamily="50" charset="0"/>
        <a:ea typeface="+mn-ea"/>
        <a:cs typeface="Arial" charset="0"/>
      </a:defRPr>
    </a:lvl4pPr>
    <a:lvl5pPr marL="1828800" algn="l" rtl="0" fontAlgn="base">
      <a:spcBef>
        <a:spcPct val="0"/>
      </a:spcBef>
      <a:spcAft>
        <a:spcPct val="0"/>
      </a:spcAft>
      <a:defRPr kern="1200">
        <a:solidFill>
          <a:schemeClr val="tx1"/>
        </a:solidFill>
        <a:latin typeface="Yevida Potens" pitchFamily="50" charset="0"/>
        <a:ea typeface="+mn-ea"/>
        <a:cs typeface="Arial" charset="0"/>
      </a:defRPr>
    </a:lvl5pPr>
    <a:lvl6pPr marL="2286000" algn="l" defTabSz="914400" rtl="0" eaLnBrk="1" latinLnBrk="0" hangingPunct="1">
      <a:defRPr kern="1200">
        <a:solidFill>
          <a:schemeClr val="tx1"/>
        </a:solidFill>
        <a:latin typeface="Yevida Potens" pitchFamily="50" charset="0"/>
        <a:ea typeface="+mn-ea"/>
        <a:cs typeface="Arial" charset="0"/>
      </a:defRPr>
    </a:lvl6pPr>
    <a:lvl7pPr marL="2743200" algn="l" defTabSz="914400" rtl="0" eaLnBrk="1" latinLnBrk="0" hangingPunct="1">
      <a:defRPr kern="1200">
        <a:solidFill>
          <a:schemeClr val="tx1"/>
        </a:solidFill>
        <a:latin typeface="Yevida Potens" pitchFamily="50" charset="0"/>
        <a:ea typeface="+mn-ea"/>
        <a:cs typeface="Arial" charset="0"/>
      </a:defRPr>
    </a:lvl7pPr>
    <a:lvl8pPr marL="3200400" algn="l" defTabSz="914400" rtl="0" eaLnBrk="1" latinLnBrk="0" hangingPunct="1">
      <a:defRPr kern="1200">
        <a:solidFill>
          <a:schemeClr val="tx1"/>
        </a:solidFill>
        <a:latin typeface="Yevida Potens" pitchFamily="50" charset="0"/>
        <a:ea typeface="+mn-ea"/>
        <a:cs typeface="Arial" charset="0"/>
      </a:defRPr>
    </a:lvl8pPr>
    <a:lvl9pPr marL="3657600" algn="l" defTabSz="914400" rtl="0" eaLnBrk="1" latinLnBrk="0" hangingPunct="1">
      <a:defRPr kern="1200">
        <a:solidFill>
          <a:schemeClr val="tx1"/>
        </a:solidFill>
        <a:latin typeface="Yevida Potens" pitchFamily="50"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0066"/>
    <a:srgbClr val="00FF00"/>
    <a:srgbClr val="003300"/>
    <a:srgbClr val="CCFF33"/>
    <a:srgbClr val="CCFFFF"/>
    <a:srgbClr val="FFFF00"/>
    <a:srgbClr val="99FF33"/>
    <a:srgbClr val="CC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708" autoAdjust="0"/>
    <p:restoredTop sz="91768" autoAdjust="0"/>
  </p:normalViewPr>
  <p:slideViewPr>
    <p:cSldViewPr>
      <p:cViewPr>
        <p:scale>
          <a:sx n="75" d="100"/>
          <a:sy n="75" d="100"/>
        </p:scale>
        <p:origin x="1506"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90" y="276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ahoma" pitchFamily="34"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Tahoma" pitchFamily="34" charset="0"/>
                <a:cs typeface="Arial" charset="0"/>
              </a:defRPr>
            </a:lvl1pPr>
          </a:lstStyle>
          <a:p>
            <a:pPr>
              <a:defRPr/>
            </a:pPr>
            <a:fld id="{6BCE8E27-0F12-4DAC-8FA7-278C855D1792}" type="datetimeFigureOut">
              <a:rPr lang="en-US"/>
              <a:pPr>
                <a:defRPr/>
              </a:pPr>
              <a:t>9/13/2021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ahoma" pitchFamily="34"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ahoma" pitchFamily="34" charset="0"/>
                <a:cs typeface="Arial" pitchFamily="34" charset="0"/>
              </a:defRPr>
            </a:lvl1pPr>
          </a:lstStyle>
          <a:p>
            <a:pPr>
              <a:defRPr/>
            </a:pPr>
            <a:fld id="{FD2AE5C0-22B5-4F7D-8F71-B853AD6E02DD}" type="slidenum">
              <a:rPr lang="fa-IR"/>
              <a:pPr>
                <a:defRPr/>
              </a:pPr>
              <a:t>‹#›</a:t>
            </a:fld>
            <a:endParaRPr lang="en-US"/>
          </a:p>
        </p:txBody>
      </p:sp>
    </p:spTree>
    <p:extLst>
      <p:ext uri="{BB962C8B-B14F-4D97-AF65-F5344CB8AC3E}">
        <p14:creationId xmlns:p14="http://schemas.microsoft.com/office/powerpoint/2010/main" val="2677064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ahoma" pitchFamily="34"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ahoma" pitchFamily="34" charset="0"/>
                <a:cs typeface="Arial" charset="0"/>
              </a:defRPr>
            </a:lvl1pPr>
          </a:lstStyle>
          <a:p>
            <a:pPr>
              <a:defRPr/>
            </a:pPr>
            <a:fld id="{388FAC04-7C03-47DE-8E4F-57113C40E3E8}" type="datetimeFigureOut">
              <a:rPr lang="en-US"/>
              <a:pPr>
                <a:defRPr/>
              </a:pPr>
              <a:t>9/13/2021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ahoma" pitchFamily="34"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ahoma" pitchFamily="34" charset="0"/>
                <a:cs typeface="Arial" pitchFamily="34" charset="0"/>
              </a:defRPr>
            </a:lvl1pPr>
          </a:lstStyle>
          <a:p>
            <a:pPr>
              <a:defRPr/>
            </a:pPr>
            <a:fld id="{123F7C63-33D5-47EB-AA0B-0D38866EFE31}" type="slidenum">
              <a:rPr lang="fa-IR"/>
              <a:pPr>
                <a:defRPr/>
              </a:pPr>
              <a:t>‹#›</a:t>
            </a:fld>
            <a:endParaRPr lang="en-US"/>
          </a:p>
        </p:txBody>
      </p:sp>
    </p:spTree>
    <p:extLst>
      <p:ext uri="{BB962C8B-B14F-4D97-AF65-F5344CB8AC3E}">
        <p14:creationId xmlns:p14="http://schemas.microsoft.com/office/powerpoint/2010/main" val="3431381371"/>
      </p:ext>
    </p:extLst>
  </p:cSld>
  <p:clrMap bg1="lt1" tx1="dk1" bg2="lt2" tx2="dk2" accent1="accent1" accent2="accent2" accent3="accent3" accent4="accent4" accent5="accent5" accent6="accent6" hlink="hlink" folHlink="folHlink"/>
  <p:hf hdr="0" ft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fa-IR">
                  <a:latin typeface="Tahoma" pitchFamily="34" charset="0"/>
                  <a:cs typeface="Arial"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fa-IR">
                  <a:latin typeface="Tahoma" pitchFamily="34" charset="0"/>
                  <a:cs typeface="Arial" pitchFamily="34"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fa-IR">
                  <a:latin typeface="Tahoma" pitchFamily="34" charset="0"/>
                  <a:cs typeface="Arial" pitchFamily="34"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grpSp>
      <p:sp>
        <p:nvSpPr>
          <p:cNvPr id="228418"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228419"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fld id="{D4901D00-919C-4D0A-89C7-7517FBA15FCC}" type="datetime1">
              <a:rPr lang="ar-SA"/>
              <a:pPr>
                <a:defRPr/>
              </a:pPr>
              <a:t>06/02/1443</a:t>
            </a:fld>
            <a:endParaRPr lang="en-US"/>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11D555E2-0C69-4EED-B42F-29EC53F2C650}" type="slidenum">
              <a:rPr lang="fa-IR"/>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549CA554-C535-4C93-9E96-2267F2D1C652}" type="datetime1">
              <a:rPr lang="ar-SA"/>
              <a:pPr>
                <a:defRPr/>
              </a:pPr>
              <a:t>06/02/1443</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8522E833-4E01-4C6D-9889-11A5768DD3B9}" type="slidenum">
              <a:rPr lang="fa-IR"/>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E85A63B8-0594-457C-A488-89D53F0F1553}" type="datetime1">
              <a:rPr lang="ar-SA"/>
              <a:pPr>
                <a:defRPr/>
              </a:pPr>
              <a:t>06/02/1443</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E306A88E-BC62-4768-9DBB-6ACF3799925F}" type="slidenum">
              <a:rPr lang="fa-IR"/>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94138D1A-C062-4536-8678-B0236998312D}" type="datetime1">
              <a:rPr lang="ar-SA"/>
              <a:pPr>
                <a:defRPr/>
              </a:pPr>
              <a:t>06/02/1443</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ADA6A4CA-7587-4E79-B547-DEE7ECA4510B}" type="slidenum">
              <a:rPr lang="fa-IR"/>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9"/>
          <p:cNvSpPr>
            <a:spLocks noGrp="1" noChangeArrowheads="1"/>
          </p:cNvSpPr>
          <p:nvPr>
            <p:ph type="dt" sz="half" idx="10"/>
          </p:nvPr>
        </p:nvSpPr>
        <p:spPr>
          <a:ln/>
        </p:spPr>
        <p:txBody>
          <a:bodyPr/>
          <a:lstStyle>
            <a:lvl1pPr>
              <a:defRPr/>
            </a:lvl1pPr>
          </a:lstStyle>
          <a:p>
            <a:pPr>
              <a:defRPr/>
            </a:pPr>
            <a:fld id="{01DE79A6-FABB-44EE-91EC-8EB0CCB0887C}" type="datetime1">
              <a:rPr lang="ar-SA"/>
              <a:pPr>
                <a:defRPr/>
              </a:pPr>
              <a:t>06/02/1443</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4CCBE6CB-57F2-4A90-8B76-3E6FC77B7C77}" type="slidenum">
              <a:rPr lang="fa-IR"/>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Rectangle 69"/>
          <p:cNvSpPr>
            <a:spLocks noGrp="1" noChangeArrowheads="1"/>
          </p:cNvSpPr>
          <p:nvPr>
            <p:ph type="dt" sz="half" idx="10"/>
          </p:nvPr>
        </p:nvSpPr>
        <p:spPr>
          <a:ln/>
        </p:spPr>
        <p:txBody>
          <a:bodyPr/>
          <a:lstStyle>
            <a:lvl1pPr>
              <a:defRPr/>
            </a:lvl1pPr>
          </a:lstStyle>
          <a:p>
            <a:pPr>
              <a:defRPr/>
            </a:pPr>
            <a:fld id="{E2E411CA-266D-44FF-A56F-CB91D6DDF531}" type="datetime1">
              <a:rPr lang="ar-SA"/>
              <a:pPr>
                <a:defRPr/>
              </a:pPr>
              <a:t>06/02/1443</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55FE7934-95FC-476D-94BA-48903CCAE8E7}" type="slidenum">
              <a:rPr lang="fa-IR"/>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Rectangle 69"/>
          <p:cNvSpPr>
            <a:spLocks noGrp="1" noChangeArrowheads="1"/>
          </p:cNvSpPr>
          <p:nvPr>
            <p:ph type="dt" sz="half" idx="10"/>
          </p:nvPr>
        </p:nvSpPr>
        <p:spPr>
          <a:ln/>
        </p:spPr>
        <p:txBody>
          <a:bodyPr/>
          <a:lstStyle>
            <a:lvl1pPr>
              <a:defRPr/>
            </a:lvl1pPr>
          </a:lstStyle>
          <a:p>
            <a:pPr>
              <a:defRPr/>
            </a:pPr>
            <a:fld id="{45C6D505-0015-455A-B55C-54C7AAB1A82E}" type="datetime1">
              <a:rPr lang="ar-SA"/>
              <a:pPr>
                <a:defRPr/>
              </a:pPr>
              <a:t>06/02/1443</a:t>
            </a:fld>
            <a:endParaRPr lang="en-US"/>
          </a:p>
        </p:txBody>
      </p:sp>
      <p:sp>
        <p:nvSpPr>
          <p:cNvPr id="8" name="Rectangle 70"/>
          <p:cNvSpPr>
            <a:spLocks noGrp="1" noChangeArrowheads="1"/>
          </p:cNvSpPr>
          <p:nvPr>
            <p:ph type="ftr" sz="quarter" idx="11"/>
          </p:nvPr>
        </p:nvSpPr>
        <p:spPr>
          <a:ln/>
        </p:spPr>
        <p:txBody>
          <a:bodyPr/>
          <a:lstStyle>
            <a:lvl1pPr>
              <a:defRPr/>
            </a:lvl1pPr>
          </a:lstStyle>
          <a:p>
            <a:pPr>
              <a:defRPr/>
            </a:pPr>
            <a:endParaRPr lang="en-US"/>
          </a:p>
        </p:txBody>
      </p:sp>
      <p:sp>
        <p:nvSpPr>
          <p:cNvPr id="9" name="Rectangle 71"/>
          <p:cNvSpPr>
            <a:spLocks noGrp="1" noChangeArrowheads="1"/>
          </p:cNvSpPr>
          <p:nvPr>
            <p:ph type="sldNum" sz="quarter" idx="12"/>
          </p:nvPr>
        </p:nvSpPr>
        <p:spPr>
          <a:ln/>
        </p:spPr>
        <p:txBody>
          <a:bodyPr/>
          <a:lstStyle>
            <a:lvl1pPr>
              <a:defRPr/>
            </a:lvl1pPr>
          </a:lstStyle>
          <a:p>
            <a:pPr>
              <a:defRPr/>
            </a:pPr>
            <a:fld id="{5C18F6CD-40FE-4B1C-AE1F-72647B27F434}" type="slidenum">
              <a:rPr lang="fa-IR"/>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Rectangle 69"/>
          <p:cNvSpPr>
            <a:spLocks noGrp="1" noChangeArrowheads="1"/>
          </p:cNvSpPr>
          <p:nvPr>
            <p:ph type="dt" sz="half" idx="10"/>
          </p:nvPr>
        </p:nvSpPr>
        <p:spPr>
          <a:ln/>
        </p:spPr>
        <p:txBody>
          <a:bodyPr/>
          <a:lstStyle>
            <a:lvl1pPr>
              <a:defRPr/>
            </a:lvl1pPr>
          </a:lstStyle>
          <a:p>
            <a:pPr>
              <a:defRPr/>
            </a:pPr>
            <a:fld id="{5DFDCBCE-0DAD-4801-A138-B52D3AFB3657}" type="datetime1">
              <a:rPr lang="ar-SA"/>
              <a:pPr>
                <a:defRPr/>
              </a:pPr>
              <a:t>06/02/1443</a:t>
            </a:fld>
            <a:endParaRPr lang="en-US"/>
          </a:p>
        </p:txBody>
      </p:sp>
      <p:sp>
        <p:nvSpPr>
          <p:cNvPr id="4" name="Rectangle 70"/>
          <p:cNvSpPr>
            <a:spLocks noGrp="1" noChangeArrowheads="1"/>
          </p:cNvSpPr>
          <p:nvPr>
            <p:ph type="ftr" sz="quarter" idx="11"/>
          </p:nvPr>
        </p:nvSpPr>
        <p:spPr>
          <a:ln/>
        </p:spPr>
        <p:txBody>
          <a:bodyPr/>
          <a:lstStyle>
            <a:lvl1pPr>
              <a:defRPr/>
            </a:lvl1pPr>
          </a:lstStyle>
          <a:p>
            <a:pPr>
              <a:defRPr/>
            </a:pPr>
            <a:endParaRPr lang="en-US"/>
          </a:p>
        </p:txBody>
      </p:sp>
      <p:sp>
        <p:nvSpPr>
          <p:cNvPr id="5" name="Rectangle 71"/>
          <p:cNvSpPr>
            <a:spLocks noGrp="1" noChangeArrowheads="1"/>
          </p:cNvSpPr>
          <p:nvPr>
            <p:ph type="sldNum" sz="quarter" idx="12"/>
          </p:nvPr>
        </p:nvSpPr>
        <p:spPr>
          <a:ln/>
        </p:spPr>
        <p:txBody>
          <a:bodyPr/>
          <a:lstStyle>
            <a:lvl1pPr>
              <a:defRPr/>
            </a:lvl1pPr>
          </a:lstStyle>
          <a:p>
            <a:pPr>
              <a:defRPr/>
            </a:pPr>
            <a:fld id="{5ADED955-8468-42C4-AE65-7ED4AEDA9566}" type="slidenum">
              <a:rPr lang="fa-IR"/>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fld id="{B0C85451-2DD3-4EEE-962C-EFEF55AE43FB}" type="datetime1">
              <a:rPr lang="ar-SA"/>
              <a:pPr>
                <a:defRPr/>
              </a:pPr>
              <a:t>06/02/1443</a:t>
            </a:fld>
            <a:endParaRPr lang="en-US"/>
          </a:p>
        </p:txBody>
      </p:sp>
      <p:sp>
        <p:nvSpPr>
          <p:cNvPr id="3" name="Rectangle 70"/>
          <p:cNvSpPr>
            <a:spLocks noGrp="1" noChangeArrowheads="1"/>
          </p:cNvSpPr>
          <p:nvPr>
            <p:ph type="ftr" sz="quarter" idx="11"/>
          </p:nvPr>
        </p:nvSpPr>
        <p:spPr>
          <a:ln/>
        </p:spPr>
        <p:txBody>
          <a:bodyPr/>
          <a:lstStyle>
            <a:lvl1pPr>
              <a:defRPr/>
            </a:lvl1pPr>
          </a:lstStyle>
          <a:p>
            <a:pPr>
              <a:defRPr/>
            </a:pPr>
            <a:endParaRPr lang="en-US"/>
          </a:p>
        </p:txBody>
      </p:sp>
      <p:sp>
        <p:nvSpPr>
          <p:cNvPr id="4" name="Rectangle 71"/>
          <p:cNvSpPr>
            <a:spLocks noGrp="1" noChangeArrowheads="1"/>
          </p:cNvSpPr>
          <p:nvPr>
            <p:ph type="sldNum" sz="quarter" idx="12"/>
          </p:nvPr>
        </p:nvSpPr>
        <p:spPr>
          <a:ln/>
        </p:spPr>
        <p:txBody>
          <a:bodyPr/>
          <a:lstStyle>
            <a:lvl1pPr>
              <a:defRPr/>
            </a:lvl1pPr>
          </a:lstStyle>
          <a:p>
            <a:pPr>
              <a:defRPr/>
            </a:pPr>
            <a:fld id="{BE24F1EA-E33D-466E-8658-9604D1519210}" type="slidenum">
              <a:rPr lang="fa-IR"/>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fld id="{CC4726FA-DD36-467D-BB23-6B2CAB88D8B4}" type="datetime1">
              <a:rPr lang="ar-SA"/>
              <a:pPr>
                <a:defRPr/>
              </a:pPr>
              <a:t>06/02/1443</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FA104F85-658C-4EBD-9880-2F7622B70FD2}" type="slidenum">
              <a:rPr lang="fa-IR"/>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fld id="{40981E0A-6C58-466E-811F-03FDAC31DC37}" type="datetime1">
              <a:rPr lang="ar-SA"/>
              <a:pPr>
                <a:defRPr/>
              </a:pPr>
              <a:t>06/02/1443</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BF82C9DF-8263-4E9F-9F94-8856F9E6D363}" type="slidenum">
              <a:rPr lang="fa-IR"/>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27" name="Group 3"/>
          <p:cNvGrpSpPr>
            <a:grpSpLocks/>
          </p:cNvGrpSpPr>
          <p:nvPr/>
        </p:nvGrpSpPr>
        <p:grpSpPr bwMode="auto">
          <a:xfrm>
            <a:off x="3175" y="4267200"/>
            <a:ext cx="9140825" cy="2590800"/>
            <a:chOff x="2" y="2688"/>
            <a:chExt cx="5758" cy="1632"/>
          </a:xfrm>
        </p:grpSpPr>
        <p:sp>
          <p:nvSpPr>
            <p:cNvPr id="227332"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34" name="Group 5"/>
            <p:cNvGrpSpPr>
              <a:grpSpLocks/>
            </p:cNvGrpSpPr>
            <p:nvPr userDrawn="1"/>
          </p:nvGrpSpPr>
          <p:grpSpPr bwMode="auto">
            <a:xfrm>
              <a:off x="3528" y="3715"/>
              <a:ext cx="792" cy="521"/>
              <a:chOff x="3527" y="3715"/>
              <a:chExt cx="792" cy="521"/>
            </a:xfrm>
          </p:grpSpPr>
          <p:sp>
            <p:nvSpPr>
              <p:cNvPr id="22733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9"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0"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1"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2"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fa-IR">
                  <a:latin typeface="Tahoma" pitchFamily="34" charset="0"/>
                  <a:cs typeface="Arial" pitchFamily="34" charset="0"/>
                </a:endParaRPr>
              </a:p>
            </p:txBody>
          </p:sp>
          <p:sp>
            <p:nvSpPr>
              <p:cNvPr id="227343"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22734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4"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5"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6"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7"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8"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59"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60"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1"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2"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3"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227365"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6"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7"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8"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9"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0"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1"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2"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73"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4"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5"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8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8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227383"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4"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5"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6"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7"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8"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9"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45" name="Group 62"/>
              <p:cNvGrpSpPr>
                <a:grpSpLocks/>
              </p:cNvGrpSpPr>
              <p:nvPr/>
            </p:nvGrpSpPr>
            <p:grpSpPr bwMode="auto">
              <a:xfrm>
                <a:off x="5381" y="3085"/>
                <a:ext cx="227" cy="132"/>
                <a:chOff x="5381" y="3085"/>
                <a:chExt cx="227" cy="132"/>
              </a:xfrm>
            </p:grpSpPr>
            <p:sp>
              <p:nvSpPr>
                <p:cNvPr id="227391"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2"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3"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4"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grpSp>
      <p:sp>
        <p:nvSpPr>
          <p:cNvPr id="227395"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227396"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7397"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mn-lt"/>
                <a:cs typeface="Arial" pitchFamily="34" charset="0"/>
              </a:defRPr>
            </a:lvl1pPr>
          </a:lstStyle>
          <a:p>
            <a:pPr>
              <a:defRPr/>
            </a:pPr>
            <a:fld id="{5E041E6D-D987-415C-873B-09A629278ADB}" type="datetime1">
              <a:rPr lang="ar-SA"/>
              <a:pPr>
                <a:defRPr/>
              </a:pPr>
              <a:t>06/02/1443</a:t>
            </a:fld>
            <a:endParaRPr lang="en-US"/>
          </a:p>
        </p:txBody>
      </p:sp>
      <p:sp>
        <p:nvSpPr>
          <p:cNvPr id="227398"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mn-lt"/>
                <a:cs typeface="Arial" pitchFamily="34" charset="0"/>
              </a:defRPr>
            </a:lvl1pPr>
          </a:lstStyle>
          <a:p>
            <a:pPr>
              <a:defRPr/>
            </a:pPr>
            <a:endParaRPr lang="en-US"/>
          </a:p>
        </p:txBody>
      </p:sp>
      <p:sp>
        <p:nvSpPr>
          <p:cNvPr id="227399"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mn-lt"/>
                <a:cs typeface="Arial" pitchFamily="34" charset="0"/>
              </a:defRPr>
            </a:lvl1pPr>
          </a:lstStyle>
          <a:p>
            <a:pPr>
              <a:defRPr/>
            </a:pPr>
            <a:fld id="{462F5649-B1E6-45B9-A1A6-01A213714B26}" type="slidenum">
              <a:rPr lang="fa-IR"/>
              <a:pPr>
                <a:defRPr/>
              </a:pPr>
              <a:t>‹#›</a:t>
            </a:fld>
            <a:endParaRPr lang="en-US"/>
          </a:p>
        </p:txBody>
      </p:sp>
    </p:spTree>
  </p:cSld>
  <p:clrMap bg1="dk2" tx1="lt1" bg2="dk1" tx2="lt2" accent1="accent1" accent2="accent2" accent3="accent3" accent4="accent4" accent5="accent5" accent6="accent6" hlink="hlink" folHlink="folHlink"/>
  <p:sldLayoutIdLst>
    <p:sldLayoutId id="2147484231" r:id="rId1"/>
    <p:sldLayoutId id="2147484221" r:id="rId2"/>
    <p:sldLayoutId id="2147484222" r:id="rId3"/>
    <p:sldLayoutId id="2147484223" r:id="rId4"/>
    <p:sldLayoutId id="2147484224" r:id="rId5"/>
    <p:sldLayoutId id="2147484225" r:id="rId6"/>
    <p:sldLayoutId id="2147484226" r:id="rId7"/>
    <p:sldLayoutId id="2147484227" r:id="rId8"/>
    <p:sldLayoutId id="2147484228" r:id="rId9"/>
    <p:sldLayoutId id="2147484229" r:id="rId10"/>
    <p:sldLayoutId id="2147484230" r:id="rId11"/>
  </p:sldLayoutIdLst>
  <p:hf hdr="0" ftr="0" dt="0"/>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0"/>
          <p:cNvSpPr>
            <a:spLocks noGrp="1" noChangeArrowheads="1"/>
          </p:cNvSpPr>
          <p:nvPr>
            <p:ph type="sldNum" sz="quarter" idx="12"/>
          </p:nvPr>
        </p:nvSpPr>
        <p:spPr/>
        <p:txBody>
          <a:bodyPr/>
          <a:lstStyle/>
          <a:p>
            <a:pPr>
              <a:defRPr/>
            </a:pPr>
            <a:fld id="{3D8E54C0-CC82-480C-8706-3E54F5EEB2AE}" type="slidenum">
              <a:rPr lang="fa-IR"/>
              <a:pPr>
                <a:defRPr/>
              </a:pPr>
              <a:t>1</a:t>
            </a:fld>
            <a:endParaRPr lang="en-US"/>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nchor="b"/>
          <a:lstStyle/>
          <a:p>
            <a:pPr algn="r">
              <a:defRPr/>
            </a:pPr>
            <a:fld id="{A57D6CF3-792D-495D-B7A4-074753AD9D73}" type="slidenum">
              <a:rPr lang="ar-SA" sz="1400">
                <a:effectLst>
                  <a:outerShdw blurRad="38100" dist="38100" dir="2700000" algn="tl">
                    <a:srgbClr val="000000"/>
                  </a:outerShdw>
                </a:effectLst>
                <a:latin typeface="Arial" charset="0"/>
              </a:rPr>
              <a:pPr algn="r">
                <a:defRPr/>
              </a:pPr>
              <a:t>1</a:t>
            </a:fld>
            <a:endParaRPr lang="en-US" sz="1400">
              <a:effectLst>
                <a:outerShdw blurRad="38100" dist="38100" dir="2700000" algn="tl">
                  <a:srgbClr val="000000"/>
                </a:outerShdw>
              </a:effectLst>
              <a:latin typeface="Arial" charset="0"/>
            </a:endParaRPr>
          </a:p>
        </p:txBody>
      </p:sp>
      <p:sp>
        <p:nvSpPr>
          <p:cNvPr id="4104" name="Rectangle 8"/>
          <p:cNvSpPr>
            <a:spLocks noChangeArrowheads="1"/>
          </p:cNvSpPr>
          <p:nvPr/>
        </p:nvSpPr>
        <p:spPr bwMode="auto">
          <a:xfrm>
            <a:off x="827088" y="2349500"/>
            <a:ext cx="7315200" cy="1800225"/>
          </a:xfrm>
          <a:prstGeom prst="rect">
            <a:avLst/>
          </a:prstGeom>
          <a:noFill/>
          <a:ln w="9525">
            <a:noFill/>
            <a:miter lim="800000"/>
            <a:headEnd/>
            <a:tailEnd/>
          </a:ln>
          <a:effectLst/>
        </p:spPr>
        <p:txBody>
          <a:bodyPr lIns="91429" tIns="45715" rIns="91429" bIns="45715" anchorCtr="1"/>
          <a:lstStyle/>
          <a:p>
            <a:pPr marL="342900" indent="-342900" algn="ctr" rtl="1">
              <a:spcBef>
                <a:spcPct val="20000"/>
              </a:spcBef>
              <a:buClr>
                <a:schemeClr val="hlink"/>
              </a:buClr>
              <a:buSzPct val="80000"/>
              <a:buFont typeface="Wingdings" pitchFamily="2" charset="2"/>
              <a:buNone/>
              <a:defRPr/>
            </a:pPr>
            <a:r>
              <a:rPr lang="fa-IR" sz="7200" b="1" dirty="0">
                <a:solidFill>
                  <a:srgbClr val="FFFF00"/>
                </a:solidFill>
                <a:latin typeface="IranNastaliq" pitchFamily="18" charset="0"/>
                <a:cs typeface="B Nazanin" pitchFamily="2" charset="-78"/>
              </a:rPr>
              <a:t>روش تحقيق</a:t>
            </a:r>
            <a:endParaRPr lang="en-US" sz="7200" b="1" dirty="0">
              <a:solidFill>
                <a:schemeClr val="hlink"/>
              </a:solidFill>
              <a:latin typeface="IranNastaliq" pitchFamily="18" charset="0"/>
              <a:cs typeface="B Nazanin" pitchFamily="2" charset="-78"/>
            </a:endParaRPr>
          </a:p>
          <a:p>
            <a:pPr marL="342900" indent="-342900" algn="ctr" rtl="1">
              <a:spcBef>
                <a:spcPct val="20000"/>
              </a:spcBef>
              <a:buClr>
                <a:schemeClr val="hlink"/>
              </a:buClr>
              <a:buSzPct val="80000"/>
              <a:buFont typeface="Wingdings" pitchFamily="2" charset="2"/>
              <a:buNone/>
              <a:defRPr/>
            </a:pPr>
            <a:r>
              <a:rPr lang="en-US" sz="4000" b="1" dirty="0">
                <a:solidFill>
                  <a:schemeClr val="hlink"/>
                </a:solidFill>
                <a:latin typeface="Times New Roman" pitchFamily="18" charset="0"/>
                <a:cs typeface="Times New Roman" pitchFamily="18" charset="0"/>
              </a:rPr>
              <a:t>Research Methodology</a:t>
            </a:r>
          </a:p>
        </p:txBody>
      </p:sp>
      <p:sp>
        <p:nvSpPr>
          <p:cNvPr id="4105" name="Rectangle 9"/>
          <p:cNvSpPr>
            <a:spLocks noChangeArrowheads="1"/>
          </p:cNvSpPr>
          <p:nvPr/>
        </p:nvSpPr>
        <p:spPr bwMode="auto">
          <a:xfrm>
            <a:off x="2339975" y="1557338"/>
            <a:ext cx="4343400" cy="612775"/>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b="1" dirty="0">
                <a:solidFill>
                  <a:srgbClr val="FF0066"/>
                </a:solidFill>
                <a:effectLst>
                  <a:outerShdw blurRad="38100" dist="38100" dir="2700000" algn="tl">
                    <a:srgbClr val="000000"/>
                  </a:outerShdw>
                </a:effectLst>
                <a:latin typeface="Arial" pitchFamily="34" charset="0"/>
                <a:cs typeface="B Zar" pitchFamily="2" charset="-78"/>
              </a:rPr>
              <a:t>گروه مهندسی بهداشت محیط</a:t>
            </a:r>
            <a:r>
              <a:rPr lang="en-US" dirty="0">
                <a:solidFill>
                  <a:schemeClr val="hlink"/>
                </a:solidFill>
                <a:effectLst>
                  <a:outerShdw blurRad="38100" dist="38100" dir="2700000" algn="tl">
                    <a:srgbClr val="000000"/>
                  </a:outerShdw>
                </a:effectLst>
                <a:latin typeface="Arial" pitchFamily="34" charset="0"/>
                <a:cs typeface="Arial" pitchFamily="34" charset="0"/>
              </a:rPr>
              <a:t> </a:t>
            </a:r>
          </a:p>
        </p:txBody>
      </p:sp>
      <p:sp>
        <p:nvSpPr>
          <p:cNvPr id="4107" name="Rectangle 11"/>
          <p:cNvSpPr>
            <a:spLocks noChangeArrowheads="1"/>
          </p:cNvSpPr>
          <p:nvPr/>
        </p:nvSpPr>
        <p:spPr bwMode="auto">
          <a:xfrm>
            <a:off x="2843213" y="260350"/>
            <a:ext cx="3351212" cy="914400"/>
          </a:xfrm>
          <a:prstGeom prst="rect">
            <a:avLst/>
          </a:prstGeom>
          <a:noFill/>
          <a:ln w="9525">
            <a:noFill/>
            <a:miter lim="800000"/>
            <a:headEnd/>
            <a:tailEnd/>
          </a:ln>
          <a:effectLst/>
        </p:spPr>
        <p:txBody>
          <a:bodyPr lIns="91429" tIns="45715" rIns="91429" bIns="45715" anchor="ctr" anchorCtr="1"/>
          <a:lstStyle/>
          <a:p>
            <a:pPr algn="ctr" rtl="1">
              <a:defRPr/>
            </a:pPr>
            <a:r>
              <a:rPr lang="fa-IR" sz="2000" b="1" dirty="0">
                <a:solidFill>
                  <a:schemeClr val="hlink"/>
                </a:solidFill>
                <a:effectLst>
                  <a:outerShdw blurRad="38100" dist="38100" dir="2700000" algn="tl">
                    <a:srgbClr val="000000"/>
                  </a:outerShdw>
                </a:effectLst>
                <a:latin typeface="Arial" pitchFamily="34" charset="0"/>
                <a:cs typeface="B Zar" pitchFamily="2" charset="-78"/>
              </a:rPr>
              <a:t>دانشگاه علوم پزشکی اراک</a:t>
            </a:r>
            <a:r>
              <a:rPr lang="en-US" sz="2000" dirty="0">
                <a:solidFill>
                  <a:schemeClr val="hlink"/>
                </a:solidFill>
                <a:effectLst>
                  <a:outerShdw blurRad="38100" dist="38100" dir="2700000" algn="tl">
                    <a:srgbClr val="000000"/>
                  </a:outerShdw>
                </a:effectLst>
                <a:latin typeface="Arial" pitchFamily="34" charset="0"/>
                <a:cs typeface="B Zar" pitchFamily="2" charset="-78"/>
              </a:rPr>
              <a:t> </a:t>
            </a:r>
          </a:p>
        </p:txBody>
      </p:sp>
      <p:sp>
        <p:nvSpPr>
          <p:cNvPr id="4108" name="Rectangle 12"/>
          <p:cNvSpPr>
            <a:spLocks noChangeArrowheads="1"/>
          </p:cNvSpPr>
          <p:nvPr/>
        </p:nvSpPr>
        <p:spPr bwMode="auto">
          <a:xfrm>
            <a:off x="2484438" y="5084763"/>
            <a:ext cx="4035425" cy="533400"/>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sz="3000" b="1" dirty="0">
                <a:solidFill>
                  <a:srgbClr val="FF0066"/>
                </a:solidFill>
                <a:latin typeface="Arial" pitchFamily="34" charset="0"/>
                <a:cs typeface="B Zar" pitchFamily="2" charset="-78"/>
              </a:rPr>
              <a:t>دکتر بهروز کریمی</a:t>
            </a:r>
            <a:endParaRPr lang="en-US" sz="3000" b="1" dirty="0">
              <a:solidFill>
                <a:srgbClr val="FF0066"/>
              </a:solidFill>
              <a:latin typeface="Arial" pitchFamily="34" charset="0"/>
              <a:cs typeface="B Zar" pitchFamily="2" charset="-78"/>
            </a:endParaRPr>
          </a:p>
        </p:txBody>
      </p:sp>
      <p:sp>
        <p:nvSpPr>
          <p:cNvPr id="4109" name="Rectangle 13"/>
          <p:cNvSpPr>
            <a:spLocks noChangeArrowheads="1"/>
          </p:cNvSpPr>
          <p:nvPr/>
        </p:nvSpPr>
        <p:spPr bwMode="auto">
          <a:xfrm>
            <a:off x="2484438" y="1052513"/>
            <a:ext cx="4040187" cy="838200"/>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b="1" dirty="0">
                <a:solidFill>
                  <a:schemeClr val="hlink"/>
                </a:solidFill>
                <a:effectLst>
                  <a:outerShdw blurRad="38100" dist="38100" dir="2700000" algn="tl">
                    <a:srgbClr val="000000"/>
                  </a:outerShdw>
                </a:effectLst>
                <a:latin typeface="Arial" pitchFamily="34" charset="0"/>
                <a:cs typeface="B Zar" pitchFamily="2" charset="-78"/>
              </a:rPr>
              <a:t>دانشکده بهداشت</a:t>
            </a:r>
            <a:endParaRPr lang="en-US" b="1" dirty="0">
              <a:solidFill>
                <a:schemeClr val="hlink"/>
              </a:solidFill>
              <a:effectLst>
                <a:outerShdw blurRad="38100" dist="38100" dir="2700000" algn="tl">
                  <a:srgbClr val="000000"/>
                </a:outerShdw>
              </a:effectLst>
              <a:latin typeface="Arial" pitchFamily="34" charset="0"/>
              <a:cs typeface="B Zar" pitchFamily="2" charset="-78"/>
            </a:endParaRP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442" y="-203200"/>
            <a:ext cx="8229600" cy="1139825"/>
          </a:xfrm>
        </p:spPr>
        <p:txBody>
          <a:bodyPr/>
          <a:lstStyle/>
          <a:p>
            <a:r>
              <a:rPr lang="ar-SA" b="1" dirty="0">
                <a:effectLst/>
                <a:cs typeface="B Mitra" panose="00000400000000000000" pitchFamily="2" charset="-78"/>
              </a:rPr>
              <a:t>چک لیست کلی برای ارزیابی مساله تحقیق</a:t>
            </a:r>
            <a:endParaRPr lang="en-US" dirty="0">
              <a:cs typeface="B Mitra" panose="00000400000000000000"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3369056"/>
              </p:ext>
            </p:extLst>
          </p:nvPr>
        </p:nvGraphicFramePr>
        <p:xfrm>
          <a:off x="914398" y="685800"/>
          <a:ext cx="7315200" cy="6113727"/>
        </p:xfrm>
        <a:graphic>
          <a:graphicData uri="http://schemas.openxmlformats.org/drawingml/2006/table">
            <a:tbl>
              <a:tblPr firstRow="1" firstCol="1" bandRow="1">
                <a:tableStyleId>{5C22544A-7EE6-4342-B048-85BDC9FD1C3A}</a:tableStyleId>
              </a:tblPr>
              <a:tblGrid>
                <a:gridCol w="879288">
                  <a:extLst>
                    <a:ext uri="{9D8B030D-6E8A-4147-A177-3AD203B41FA5}">
                      <a16:colId xmlns:a16="http://schemas.microsoft.com/office/drawing/2014/main" val="3745002172"/>
                    </a:ext>
                  </a:extLst>
                </a:gridCol>
                <a:gridCol w="513527">
                  <a:extLst>
                    <a:ext uri="{9D8B030D-6E8A-4147-A177-3AD203B41FA5}">
                      <a16:colId xmlns:a16="http://schemas.microsoft.com/office/drawing/2014/main" val="1585569017"/>
                    </a:ext>
                  </a:extLst>
                </a:gridCol>
                <a:gridCol w="472562">
                  <a:extLst>
                    <a:ext uri="{9D8B030D-6E8A-4147-A177-3AD203B41FA5}">
                      <a16:colId xmlns:a16="http://schemas.microsoft.com/office/drawing/2014/main" val="1129277176"/>
                    </a:ext>
                  </a:extLst>
                </a:gridCol>
                <a:gridCol w="4991893">
                  <a:extLst>
                    <a:ext uri="{9D8B030D-6E8A-4147-A177-3AD203B41FA5}">
                      <a16:colId xmlns:a16="http://schemas.microsoft.com/office/drawing/2014/main" val="3856184820"/>
                    </a:ext>
                  </a:extLst>
                </a:gridCol>
                <a:gridCol w="457930">
                  <a:extLst>
                    <a:ext uri="{9D8B030D-6E8A-4147-A177-3AD203B41FA5}">
                      <a16:colId xmlns:a16="http://schemas.microsoft.com/office/drawing/2014/main" val="1040340207"/>
                    </a:ext>
                  </a:extLst>
                </a:gridCol>
              </a:tblGrid>
              <a:tr h="155840">
                <a:tc>
                  <a:txBody>
                    <a:bodyPr/>
                    <a:lstStyle/>
                    <a:p>
                      <a:pPr marL="0" marR="0">
                        <a:lnSpc>
                          <a:spcPct val="107000"/>
                        </a:lnSpc>
                        <a:spcBef>
                          <a:spcPts val="0"/>
                        </a:spcBef>
                        <a:spcAft>
                          <a:spcPts val="0"/>
                        </a:spcAft>
                      </a:pPr>
                      <a:r>
                        <a:rPr lang="ar-SA" sz="800" dirty="0">
                          <a:effectLst/>
                        </a:rPr>
                        <a:t>ملاحضات</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ar-SA" sz="800" dirty="0">
                          <a:effectLst/>
                        </a:rPr>
                        <a:t>خیر</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fa-IR" sz="800" dirty="0">
                          <a:effectLst/>
                        </a:rPr>
                        <a:t>بلی</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22405679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fa-IR" sz="800" b="1" kern="1200">
                          <a:solidFill>
                            <a:schemeClr val="dk1"/>
                          </a:solidFill>
                          <a:effectLst/>
                          <a:latin typeface="+mn-lt"/>
                          <a:ea typeface="+mn-ea"/>
                          <a:cs typeface="B Nazanin" panose="00000400000000000000" pitchFamily="2" charset="-78"/>
                        </a:rPr>
                        <a:t>آیا موضوع تحقیق جزو مسادل جامعه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35436954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دستاورد های آن کمکی به حل مشکلات جامعه خواهد کرد؟ </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6563638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و نتایج آن مورد علاقه و توجه جامعه قرار 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15513257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ارزش انجام شدن 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9077647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حالت تکراری ندارد؟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799659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به توسعه قلمرو معرفتی بشر کمک می کند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434353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از تکیه گاه نظری برخوردار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5016015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fa-IR" sz="800" b="1" kern="1200">
                          <a:solidFill>
                            <a:schemeClr val="dk1"/>
                          </a:solidFill>
                          <a:effectLst/>
                          <a:latin typeface="+mn-lt"/>
                          <a:ea typeface="+mn-ea"/>
                          <a:cs typeface="B Nazanin" panose="00000400000000000000" pitchFamily="2" charset="-78"/>
                        </a:rPr>
                        <a:t>آیا تحقیق از تازگی برخوردار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237623026"/>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dirty="0">
                          <a:solidFill>
                            <a:schemeClr val="dk1"/>
                          </a:solidFill>
                          <a:effectLst/>
                          <a:latin typeface="+mn-lt"/>
                          <a:ea typeface="+mn-ea"/>
                          <a:cs typeface="B Nazanin" panose="00000400000000000000" pitchFamily="2" charset="-78"/>
                        </a:rPr>
                        <a:t>آیا نتغییرها برای فرض ها شناسایی شده است؟</a:t>
                      </a:r>
                      <a:endParaRPr lang="en-US" sz="800" b="1" kern="1200" dirty="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3775177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dirty="0">
                          <a:solidFill>
                            <a:schemeClr val="dk1"/>
                          </a:solidFill>
                          <a:effectLst/>
                          <a:latin typeface="+mn-lt"/>
                          <a:ea typeface="+mn-ea"/>
                          <a:cs typeface="B Nazanin" panose="00000400000000000000" pitchFamily="2" charset="-78"/>
                        </a:rPr>
                        <a:t>آیا نوع متغیرها مشخص شده است؟</a:t>
                      </a:r>
                      <a:endParaRPr lang="en-US" sz="800" b="1" kern="1200" dirty="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8592872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امکان سنجش آنها با استفاده از ابزار موجود یا محقق ساخته وجود دارد؟</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07933050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ارتباط بین متغیرها را مورد سنجش قرار می دهد؟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31694196"/>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می توان رابطه ی بین متغیرها را کشف کرد؟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779740947"/>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متغیرهای توصیفی به معلوم کردن مساله خواهد انجامید؟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57521098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دسترسی به اطلاعات و داده ها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57698368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می توان مساله تحقیق را تعریف نمود؟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22950226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نتغیرهای مورد مطالعه قابل کنترل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86640864"/>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حذف متغیرهای مزاحم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95180314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تحقیق در حد امکان محدود شده است؟</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247457481"/>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امکان اجرای تحقیق در چارچوب فرآیند تحقیق عملی وجود دارد؟</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12366494"/>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محیط مساله اجازه ی تحقیق را می دهد؟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19453632"/>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تحقیق انجام شدنی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749236691"/>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از تبحر و تخصص مورد نیاز برخوردار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3284142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استفاده از سایر متخصصان و مشاوران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41598674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استعداد و توانایی مدیریت و رهبری تحقیق را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1429808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توانایی اجرای تحقیق را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5820988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مجوزهای لازم را در اختیار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97764057"/>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وسایل مورد نیاز قابل تامین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05017923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زمان کافی برای اجرای تحقیق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10906933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بودجه و منابع مالی کافی برای اجرای تحقیق در اختیار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6697030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نیروی انسانی مورد نیاز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2420320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تاریخچه پدیده ها و تحولات آن مورد بررسی قرار گرفته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61195431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ابعاد کمی و کیفی مساله شناسایی شده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29273073"/>
                  </a:ext>
                </a:extLst>
              </a:tr>
              <a:tr h="173569">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ویژگی ها و مشخصات مساله تعیین شده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54263178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بررسی اولیه درخصوص ماهیت مساله و متغییرهای احتمالی انجام شده است؟</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dirty="0">
                          <a:effectLst/>
                        </a:rPr>
                        <a:t>35</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829245064"/>
                  </a:ext>
                </a:extLst>
              </a:tr>
            </a:tbl>
          </a:graphicData>
        </a:graphic>
      </p:graphicFrame>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10</a:t>
            </a:fld>
            <a:endParaRPr lang="en-US"/>
          </a:p>
        </p:txBody>
      </p:sp>
    </p:spTree>
    <p:extLst>
      <p:ext uri="{BB962C8B-B14F-4D97-AF65-F5344CB8AC3E}">
        <p14:creationId xmlns:p14="http://schemas.microsoft.com/office/powerpoint/2010/main" val="145543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A18E9-FA1B-4C35-BCB8-6AC8F4DE64C8}"/>
              </a:ext>
            </a:extLst>
          </p:cNvPr>
          <p:cNvSpPr>
            <a:spLocks noGrp="1"/>
          </p:cNvSpPr>
          <p:nvPr>
            <p:ph type="title"/>
          </p:nvPr>
        </p:nvSpPr>
        <p:spPr>
          <a:xfrm>
            <a:off x="444500" y="0"/>
            <a:ext cx="8229600" cy="1139825"/>
          </a:xfrm>
        </p:spPr>
        <p:txBody>
          <a:bodyPr/>
          <a:lstStyle/>
          <a:p>
            <a:pPr algn="r"/>
            <a:r>
              <a:rPr lang="fa-IR" b="1" u="sng" dirty="0">
                <a:solidFill>
                  <a:srgbClr val="99FF33"/>
                </a:solidFill>
                <a:effectLst/>
                <a:latin typeface="Times" pitchFamily="18" charset="0"/>
                <a:cs typeface="B Titr" panose="00000700000000000000" pitchFamily="2" charset="-78"/>
              </a:rPr>
              <a:t>بررسي مت</a:t>
            </a:r>
            <a:r>
              <a:rPr lang="fa-IR" b="1" dirty="0">
                <a:solidFill>
                  <a:srgbClr val="99FF33"/>
                </a:solidFill>
                <a:effectLst/>
                <a:latin typeface="Times" pitchFamily="18" charset="0"/>
                <a:cs typeface="B Titr" panose="00000700000000000000" pitchFamily="2" charset="-78"/>
              </a:rPr>
              <a:t>ون</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5800F614-2BBA-46A1-8601-AC573A38E399}"/>
              </a:ext>
            </a:extLst>
          </p:cNvPr>
          <p:cNvSpPr>
            <a:spLocks noGrp="1"/>
          </p:cNvSpPr>
          <p:nvPr>
            <p:ph idx="1"/>
          </p:nvPr>
        </p:nvSpPr>
        <p:spPr>
          <a:xfrm>
            <a:off x="152400" y="1139826"/>
            <a:ext cx="8686800" cy="4986338"/>
          </a:xfrm>
        </p:spPr>
        <p:txBody>
          <a:bodyPr/>
          <a:lstStyle/>
          <a:p>
            <a:r>
              <a:rPr lang="fa-IR" dirty="0">
                <a:cs typeface="B Nazanin" panose="00000400000000000000" pitchFamily="2" charset="-78"/>
              </a:rPr>
              <a:t>جهت آگاهی محقق در خصوص موضوع </a:t>
            </a:r>
          </a:p>
          <a:p>
            <a:r>
              <a:rPr lang="fa-IR" dirty="0">
                <a:cs typeface="B Nazanin" panose="00000400000000000000" pitchFamily="2" charset="-78"/>
              </a:rPr>
              <a:t>پیشگیری از دوباره کاری</a:t>
            </a:r>
          </a:p>
          <a:p>
            <a:r>
              <a:rPr lang="fa-IR" dirty="0">
                <a:cs typeface="B Nazanin" panose="00000400000000000000" pitchFamily="2" charset="-78"/>
              </a:rPr>
              <a:t>برقراری ارتباط منطقی بین پژوهش های قبلی با موضاعات پیشین</a:t>
            </a:r>
          </a:p>
          <a:p>
            <a:r>
              <a:rPr lang="fa-IR" dirty="0">
                <a:cs typeface="B Nazanin" panose="00000400000000000000" pitchFamily="2" charset="-78"/>
              </a:rPr>
              <a:t>شناسایی روش های استفاده شده در پژوهش های قبلی</a:t>
            </a:r>
          </a:p>
          <a:p>
            <a:r>
              <a:rPr lang="fa-IR" dirty="0">
                <a:cs typeface="B Nazanin" panose="00000400000000000000" pitchFamily="2" charset="-78"/>
              </a:rPr>
              <a:t>تعیین درجه ی اهمیت متغییر ها</a:t>
            </a:r>
          </a:p>
          <a:p>
            <a:r>
              <a:rPr lang="fa-IR" dirty="0">
                <a:cs typeface="B Nazanin" panose="00000400000000000000" pitchFamily="2" charset="-78"/>
              </a:rPr>
              <a:t>حذف روش کار بیهوده</a:t>
            </a:r>
          </a:p>
          <a:p>
            <a:r>
              <a:rPr lang="fa-IR" dirty="0">
                <a:cs typeface="B Nazanin" panose="00000400000000000000" pitchFamily="2" charset="-78"/>
              </a:rPr>
              <a:t>افزایش آگاهی محقق به اهمیت مساله</a:t>
            </a:r>
          </a:p>
          <a:p>
            <a:r>
              <a:rPr lang="fa-IR" dirty="0">
                <a:cs typeface="B Nazanin" panose="00000400000000000000" pitchFamily="2" charset="-78"/>
              </a:rPr>
              <a:t>تعیین حجم نمونه  </a:t>
            </a:r>
            <a:endParaRPr lang="en-US" dirty="0">
              <a:cs typeface="B Nazanin" panose="00000400000000000000" pitchFamily="2" charset="-78"/>
            </a:endParaRPr>
          </a:p>
        </p:txBody>
      </p:sp>
      <p:sp>
        <p:nvSpPr>
          <p:cNvPr id="4" name="Slide Number Placeholder 3">
            <a:extLst>
              <a:ext uri="{FF2B5EF4-FFF2-40B4-BE49-F238E27FC236}">
                <a16:creationId xmlns:a16="http://schemas.microsoft.com/office/drawing/2014/main" id="{E3536CA0-DE17-4EDB-AA1E-389824621F3E}"/>
              </a:ext>
            </a:extLst>
          </p:cNvPr>
          <p:cNvSpPr>
            <a:spLocks noGrp="1"/>
          </p:cNvSpPr>
          <p:nvPr>
            <p:ph type="sldNum" sz="quarter" idx="12"/>
          </p:nvPr>
        </p:nvSpPr>
        <p:spPr/>
        <p:txBody>
          <a:bodyPr/>
          <a:lstStyle/>
          <a:p>
            <a:pPr>
              <a:defRPr/>
            </a:pPr>
            <a:fld id="{ADA6A4CA-7587-4E79-B547-DEE7ECA4510B}" type="slidenum">
              <a:rPr lang="fa-IR" smtClean="0"/>
              <a:pPr>
                <a:defRPr/>
              </a:pPr>
              <a:t>11</a:t>
            </a:fld>
            <a:endParaRPr lang="en-US"/>
          </a:p>
        </p:txBody>
      </p:sp>
    </p:spTree>
    <p:extLst>
      <p:ext uri="{BB962C8B-B14F-4D97-AF65-F5344CB8AC3E}">
        <p14:creationId xmlns:p14="http://schemas.microsoft.com/office/powerpoint/2010/main" val="3344366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12</a:t>
            </a:fld>
            <a:endParaRPr lang="en-US"/>
          </a:p>
        </p:txBody>
      </p:sp>
      <p:sp>
        <p:nvSpPr>
          <p:cNvPr id="7" name="Content Placeholder 2"/>
          <p:cNvSpPr>
            <a:spLocks noGrp="1"/>
          </p:cNvSpPr>
          <p:nvPr>
            <p:ph idx="1"/>
          </p:nvPr>
        </p:nvSpPr>
        <p:spPr>
          <a:xfrm>
            <a:off x="611560" y="404664"/>
            <a:ext cx="7920880" cy="5400600"/>
          </a:xfrm>
        </p:spPr>
        <p:txBody>
          <a:bodyPr/>
          <a:lstStyle/>
          <a:p>
            <a:pPr algn="justLow">
              <a:lnSpc>
                <a:spcPct val="150000"/>
              </a:lnSpc>
              <a:buClr>
                <a:srgbClr val="FF0066"/>
              </a:buClr>
              <a:buNone/>
            </a:pPr>
            <a:r>
              <a:rPr lang="fa-IR" sz="4000" b="1" dirty="0">
                <a:solidFill>
                  <a:srgbClr val="99FF33"/>
                </a:solidFill>
                <a:effectLst/>
                <a:latin typeface="Times" pitchFamily="18" charset="0"/>
                <a:cs typeface="B Nazanin" pitchFamily="2" charset="-78"/>
              </a:rPr>
              <a:t> دلايل اهميت </a:t>
            </a:r>
            <a:r>
              <a:rPr lang="fa-IR" sz="4000" b="1" u="sng" dirty="0">
                <a:solidFill>
                  <a:srgbClr val="99FF33"/>
                </a:solidFill>
                <a:effectLst/>
                <a:latin typeface="Times" pitchFamily="18" charset="0"/>
                <a:cs typeface="B Nazanin" pitchFamily="2" charset="-78"/>
              </a:rPr>
              <a:t>بررسي مت</a:t>
            </a:r>
            <a:r>
              <a:rPr lang="fa-IR" sz="4000" b="1" dirty="0">
                <a:solidFill>
                  <a:srgbClr val="99FF33"/>
                </a:solidFill>
                <a:effectLst/>
                <a:latin typeface="Times" pitchFamily="18" charset="0"/>
                <a:cs typeface="B Nazanin" pitchFamily="2" charset="-78"/>
              </a:rPr>
              <a:t>ون :</a:t>
            </a:r>
          </a:p>
          <a:p>
            <a:pPr algn="justLow">
              <a:lnSpc>
                <a:spcPct val="150000"/>
              </a:lnSpc>
              <a:buClr>
                <a:srgbClr val="FF0066"/>
              </a:buClr>
            </a:pPr>
            <a:r>
              <a:rPr lang="fa-IR" b="1" dirty="0">
                <a:effectLst/>
                <a:latin typeface="Times" pitchFamily="18" charset="0"/>
                <a:cs typeface="B Nazanin" pitchFamily="2" charset="-78"/>
              </a:rPr>
              <a:t>مشخص شدن مسير انجام كار (روش تحقيق) براي رسيدن به هدف مورد نظررا روشن مي سازد.</a:t>
            </a:r>
          </a:p>
          <a:p>
            <a:pPr algn="justLow">
              <a:lnSpc>
                <a:spcPct val="150000"/>
              </a:lnSpc>
              <a:buClr>
                <a:srgbClr val="FF0066"/>
              </a:buClr>
            </a:pPr>
            <a:r>
              <a:rPr lang="fa-IR" b="1" dirty="0">
                <a:effectLst/>
                <a:latin typeface="Times" pitchFamily="18" charset="0"/>
                <a:cs typeface="B Nazanin" pitchFamily="2" charset="-78"/>
              </a:rPr>
              <a:t>روشهاي مختلف موجود براي انجام مطالعه را مشخص مي كند، به گونه اي كه بتوان مناسب ترين روش را انتخاب نمود.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strips(downLeft)">
                                      <p:cBhvr>
                                        <p:cTn id="14" dur="10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strips(downLeft)">
                                      <p:cBhvr>
                                        <p:cTn id="19"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840561"/>
          </a:xfrm>
        </p:spPr>
        <p:txBody>
          <a:bodyPr/>
          <a:lstStyle/>
          <a:p>
            <a:pPr algn="justLow">
              <a:lnSpc>
                <a:spcPct val="150000"/>
              </a:lnSpc>
            </a:pPr>
            <a:r>
              <a:rPr lang="fa-IR" sz="3600" dirty="0">
                <a:effectLst/>
                <a:latin typeface="Times" pitchFamily="18" charset="0"/>
                <a:cs typeface="B Nazanin" pitchFamily="2" charset="-78"/>
              </a:rPr>
              <a:t>مشكلات انجام مطالعه كه محققين ديگر با آن برخورد نموده اند را مشخص مي سازد، به صورتي كه از قبل بتوان پيش بيني هاي لازم براي رفع آنها را به عمل آورد.</a:t>
            </a:r>
            <a:endParaRPr lang="fa-IR" sz="2800" dirty="0">
              <a:effectLst/>
              <a:latin typeface="Times" pitchFamily="18" charset="0"/>
              <a:cs typeface="B Nazanin" pitchFamily="2" charset="-78"/>
            </a:endParaRPr>
          </a:p>
          <a:p>
            <a:pPr algn="justLow">
              <a:lnSpc>
                <a:spcPct val="150000"/>
              </a:lnSpc>
            </a:pPr>
            <a:r>
              <a:rPr lang="fa-IR" sz="3600" dirty="0">
                <a:effectLst/>
                <a:latin typeface="Times" pitchFamily="18" charset="0"/>
                <a:cs typeface="B Nazanin" pitchFamily="2" charset="-78"/>
              </a:rPr>
              <a:t>اولويت ها و دلايل انجام پژوهش به صورت منظم و روشني آشكار مي شود و در نتيجه احتمال تصويب و پشتيباني طرح را افزايش مي دهد.</a:t>
            </a:r>
          </a:p>
          <a:p>
            <a:pPr algn="justLow">
              <a:lnSpc>
                <a:spcPct val="150000"/>
              </a:lnSpc>
              <a:buNone/>
            </a:pPr>
            <a:endParaRPr lang="en-US" dirty="0"/>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2</a:t>
            </a:fld>
            <a:endParaRPr lang="en-US"/>
          </a:p>
        </p:txBody>
      </p:sp>
      <p:sp>
        <p:nvSpPr>
          <p:cNvPr id="8" name="Content Placeholder 7">
            <a:extLst>
              <a:ext uri="{FF2B5EF4-FFF2-40B4-BE49-F238E27FC236}">
                <a16:creationId xmlns:a16="http://schemas.microsoft.com/office/drawing/2014/main" id="{5CBB5BD6-E757-426C-8EEB-DF111078D75F}"/>
              </a:ext>
            </a:extLst>
          </p:cNvPr>
          <p:cNvSpPr>
            <a:spLocks noGrp="1"/>
          </p:cNvSpPr>
          <p:nvPr>
            <p:ph idx="1"/>
          </p:nvPr>
        </p:nvSpPr>
        <p:spPr/>
        <p:txBody>
          <a:bodyPr/>
          <a:lstStyle/>
          <a:p>
            <a:endParaRPr lang="en-US" dirty="0"/>
          </a:p>
        </p:txBody>
      </p:sp>
      <p:sp>
        <p:nvSpPr>
          <p:cNvPr id="9" name="Rectangle 8">
            <a:extLst>
              <a:ext uri="{FF2B5EF4-FFF2-40B4-BE49-F238E27FC236}">
                <a16:creationId xmlns:a16="http://schemas.microsoft.com/office/drawing/2014/main" id="{805AF9C7-C1E4-42CC-8EA8-32DABEEC80E5}"/>
              </a:ext>
            </a:extLst>
          </p:cNvPr>
          <p:cNvSpPr/>
          <p:nvPr/>
        </p:nvSpPr>
        <p:spPr>
          <a:xfrm>
            <a:off x="920750" y="182077"/>
            <a:ext cx="7232650" cy="1023357"/>
          </a:xfrm>
          <a:prstGeom prst="rect">
            <a:avLst/>
          </a:prstGeom>
        </p:spPr>
        <p:txBody>
          <a:bodyPr wrap="square">
            <a:spAutoFit/>
          </a:bodyPr>
          <a:lstStyle/>
          <a:p>
            <a:pPr algn="r" rtl="1">
              <a:lnSpc>
                <a:spcPct val="150000"/>
              </a:lnSpc>
              <a:buNone/>
            </a:pPr>
            <a:r>
              <a:rPr lang="fa-IR" sz="4400" b="1" dirty="0">
                <a:solidFill>
                  <a:srgbClr val="FFFF00"/>
                </a:solidFill>
                <a:latin typeface="Times" pitchFamily="18" charset="0"/>
                <a:cs typeface="B Titr" panose="00000700000000000000" pitchFamily="2" charset="-78"/>
              </a:rPr>
              <a:t>بيان مسئله </a:t>
            </a:r>
            <a:r>
              <a:rPr lang="fa-IR" sz="4000" b="1" dirty="0">
                <a:solidFill>
                  <a:srgbClr val="FFFF00"/>
                </a:solidFill>
                <a:latin typeface="Times" pitchFamily="18" charset="0"/>
                <a:cs typeface="B Titr" panose="00000700000000000000" pitchFamily="2" charset="-78"/>
              </a:rPr>
              <a:t>(</a:t>
            </a:r>
            <a:r>
              <a:rPr lang="en-US" sz="3600" b="1" dirty="0">
                <a:solidFill>
                  <a:srgbClr val="FFFF00"/>
                </a:solidFill>
                <a:latin typeface="Times" pitchFamily="18" charset="0"/>
                <a:cs typeface="B Titr" panose="00000700000000000000" pitchFamily="2" charset="-78"/>
              </a:rPr>
              <a:t>Problem Description</a:t>
            </a:r>
            <a:r>
              <a:rPr lang="fa-IR" sz="3600" b="1" dirty="0">
                <a:solidFill>
                  <a:srgbClr val="FFFF00"/>
                </a:solidFill>
                <a:latin typeface="Times" pitchFamily="18" charset="0"/>
                <a:cs typeface="B Titr" panose="00000700000000000000" pitchFamily="2" charset="-78"/>
              </a:rPr>
              <a:t>)</a:t>
            </a:r>
            <a:endParaRPr lang="en-US" sz="3600" dirty="0">
              <a:cs typeface="B Titr" panose="00000700000000000000"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575" y="1524000"/>
            <a:ext cx="8763000" cy="4856063"/>
          </a:xfrm>
        </p:spPr>
        <p:txBody>
          <a:bodyPr/>
          <a:lstStyle/>
          <a:p>
            <a:pPr>
              <a:buNone/>
            </a:pPr>
            <a:r>
              <a:rPr lang="fa-IR" sz="4400" b="1" dirty="0">
                <a:solidFill>
                  <a:srgbClr val="FFFF00"/>
                </a:solidFill>
                <a:effectLst/>
                <a:cs typeface="B Nazanin" pitchFamily="2" charset="-78"/>
              </a:rPr>
              <a:t>تعیین سؤال اصلي و دلایل انجام مطالعه شود؟</a:t>
            </a:r>
          </a:p>
          <a:p>
            <a:pPr indent="20638">
              <a:lnSpc>
                <a:spcPct val="150000"/>
              </a:lnSpc>
              <a:buNone/>
            </a:pPr>
            <a:r>
              <a:rPr lang="fa-IR" sz="3600" dirty="0">
                <a:effectLst/>
                <a:cs typeface="B Nazanin" pitchFamily="2" charset="-78"/>
              </a:rPr>
              <a:t>مفهوم بيان مسئله</a:t>
            </a:r>
            <a:r>
              <a:rPr lang="fa-IR" sz="3600" u="sng" dirty="0">
                <a:effectLst/>
                <a:cs typeface="B Nazanin" pitchFamily="2" charset="-78"/>
              </a:rPr>
              <a:t>، مشخص كردن و تهيه استراتژي و زيربناي هر طرح تحقيقاتي </a:t>
            </a:r>
            <a:r>
              <a:rPr lang="fa-IR" sz="3600" dirty="0">
                <a:effectLst/>
                <a:cs typeface="B Nazanin" pitchFamily="2" charset="-78"/>
              </a:rPr>
              <a:t>است.</a:t>
            </a:r>
          </a:p>
          <a:p>
            <a:r>
              <a:rPr lang="fa-IR" sz="3600" dirty="0"/>
              <a:t>چرا باید این تحقیق انجام شود </a:t>
            </a:r>
          </a:p>
          <a:p>
            <a:r>
              <a:rPr lang="fa-IR" sz="3600" dirty="0"/>
              <a:t>آیا موضوع ارزشمند است</a:t>
            </a:r>
          </a:p>
          <a:p>
            <a:r>
              <a:rPr lang="fa-IR" sz="3600" dirty="0"/>
              <a:t>درک بهتر موضوع تحقیق و اهمیت موضوع </a:t>
            </a:r>
            <a:endParaRPr lang="en-US" sz="3600" dirty="0"/>
          </a:p>
          <a:p>
            <a:pPr indent="20638">
              <a:lnSpc>
                <a:spcPct val="150000"/>
              </a:lnSpc>
              <a:buNone/>
            </a:pPr>
            <a:endParaRPr lang="en-US" sz="3600" dirty="0">
              <a:effectLst/>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3</a:t>
            </a:fld>
            <a:endParaRPr lang="en-US"/>
          </a:p>
        </p:txBody>
      </p:sp>
      <p:sp>
        <p:nvSpPr>
          <p:cNvPr id="5" name="Rectangle 4">
            <a:extLst>
              <a:ext uri="{FF2B5EF4-FFF2-40B4-BE49-F238E27FC236}">
                <a16:creationId xmlns:a16="http://schemas.microsoft.com/office/drawing/2014/main" id="{462B9016-AA2C-4F89-A6A7-913927C7EEC6}"/>
              </a:ext>
            </a:extLst>
          </p:cNvPr>
          <p:cNvSpPr/>
          <p:nvPr/>
        </p:nvSpPr>
        <p:spPr>
          <a:xfrm>
            <a:off x="920750" y="182077"/>
            <a:ext cx="7232650" cy="1023357"/>
          </a:xfrm>
          <a:prstGeom prst="rect">
            <a:avLst/>
          </a:prstGeom>
        </p:spPr>
        <p:txBody>
          <a:bodyPr wrap="square">
            <a:spAutoFit/>
          </a:bodyPr>
          <a:lstStyle/>
          <a:p>
            <a:pPr algn="r" rtl="1">
              <a:lnSpc>
                <a:spcPct val="150000"/>
              </a:lnSpc>
              <a:buNone/>
            </a:pPr>
            <a:r>
              <a:rPr lang="fa-IR" sz="4400" b="1" dirty="0">
                <a:solidFill>
                  <a:srgbClr val="FFFF00"/>
                </a:solidFill>
                <a:latin typeface="Times" pitchFamily="18" charset="0"/>
                <a:cs typeface="B Titr" panose="00000700000000000000" pitchFamily="2" charset="-78"/>
              </a:rPr>
              <a:t>بيان مسئله </a:t>
            </a:r>
            <a:r>
              <a:rPr lang="fa-IR" sz="4000" b="1" dirty="0">
                <a:solidFill>
                  <a:srgbClr val="FFFF00"/>
                </a:solidFill>
                <a:latin typeface="Times" pitchFamily="18" charset="0"/>
                <a:cs typeface="B Titr" panose="00000700000000000000" pitchFamily="2" charset="-78"/>
              </a:rPr>
              <a:t>(</a:t>
            </a:r>
            <a:r>
              <a:rPr lang="en-US" sz="3600" b="1" dirty="0">
                <a:solidFill>
                  <a:srgbClr val="FFFF00"/>
                </a:solidFill>
                <a:latin typeface="Times" pitchFamily="18" charset="0"/>
                <a:cs typeface="B Titr" panose="00000700000000000000" pitchFamily="2" charset="-78"/>
              </a:rPr>
              <a:t>Problem Description</a:t>
            </a:r>
            <a:r>
              <a:rPr lang="fa-IR" sz="3600" b="1" dirty="0">
                <a:solidFill>
                  <a:srgbClr val="FFFF00"/>
                </a:solidFill>
                <a:latin typeface="Times" pitchFamily="18" charset="0"/>
                <a:cs typeface="B Titr" panose="00000700000000000000" pitchFamily="2" charset="-78"/>
              </a:rPr>
              <a:t>)</a:t>
            </a:r>
            <a:endParaRPr lang="en-US" sz="3600" dirty="0">
              <a:cs typeface="B Titr" panose="000007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amond(in)">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diamond(in)">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548680"/>
            <a:ext cx="7478216" cy="5696545"/>
          </a:xfrm>
        </p:spPr>
        <p:txBody>
          <a:bodyPr/>
          <a:lstStyle/>
          <a:p>
            <a:pPr>
              <a:lnSpc>
                <a:spcPct val="150000"/>
              </a:lnSpc>
              <a:buNone/>
            </a:pPr>
            <a:r>
              <a:rPr lang="fa-IR" sz="4400" b="1" dirty="0">
                <a:solidFill>
                  <a:srgbClr val="FFFF00"/>
                </a:solidFill>
                <a:latin typeface="Times" pitchFamily="18" charset="0"/>
                <a:cs typeface="B Titr" panose="00000700000000000000" pitchFamily="2" charset="-78"/>
              </a:rPr>
              <a:t>عناصر بيان مسئله :</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شناسايي مسئله مورد نظر</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تعيين اولويت و اهميت مسئله</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تجزيه و تحليل مسئله</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توجيه نياز انجام پژوهش</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تدوين بيان مسئله</a:t>
            </a:r>
          </a:p>
          <a:p>
            <a:pPr>
              <a:lnSpc>
                <a:spcPct val="150000"/>
              </a:lnSpc>
            </a:pP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ssolve">
                                      <p:cBhvr>
                                        <p:cTn id="14" dur="1000"/>
                                        <p:tgtEl>
                                          <p:spTgt spid="3">
                                            <p:txEl>
                                              <p:pRg st="1" end="1"/>
                                            </p:txEl>
                                          </p:spTgt>
                                        </p:tgtEl>
                                      </p:cBhvr>
                                    </p:animEffect>
                                  </p:childTnLst>
                                </p:cTn>
                              </p:par>
                            </p:childTnLst>
                          </p:cTn>
                        </p:par>
                        <p:par>
                          <p:cTn id="15" fill="hold">
                            <p:stCondLst>
                              <p:cond delay="1000"/>
                            </p:stCondLst>
                            <p:childTnLst>
                              <p:par>
                                <p:cTn id="16" presetID="9" presetClass="entr" presetSubtype="0" fill="hold"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1000"/>
                                        <p:tgtEl>
                                          <p:spTgt spid="3">
                                            <p:txEl>
                                              <p:pRg st="2" end="2"/>
                                            </p:txEl>
                                          </p:spTgt>
                                        </p:tgtEl>
                                      </p:cBhvr>
                                    </p:animEffect>
                                  </p:childTnLst>
                                </p:cTn>
                              </p:par>
                            </p:childTnLst>
                          </p:cTn>
                        </p:par>
                        <p:par>
                          <p:cTn id="19" fill="hold">
                            <p:stCondLst>
                              <p:cond delay="2000"/>
                            </p:stCondLst>
                            <p:childTnLst>
                              <p:par>
                                <p:cTn id="20" presetID="9" presetClass="entr" presetSubtype="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1000"/>
                                        <p:tgtEl>
                                          <p:spTgt spid="3">
                                            <p:txEl>
                                              <p:pRg st="3" end="3"/>
                                            </p:txEl>
                                          </p:spTgt>
                                        </p:tgtEl>
                                      </p:cBhvr>
                                    </p:animEffect>
                                  </p:childTnLst>
                                </p:cTn>
                              </p:par>
                            </p:childTnLst>
                          </p:cTn>
                        </p:par>
                        <p:par>
                          <p:cTn id="23" fill="hold">
                            <p:stCondLst>
                              <p:cond delay="3000"/>
                            </p:stCondLst>
                            <p:childTnLst>
                              <p:par>
                                <p:cTn id="24" presetID="9" presetClass="entr" presetSubtype="0" fill="hold"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dissolve">
                                      <p:cBhvr>
                                        <p:cTn id="26" dur="1000"/>
                                        <p:tgtEl>
                                          <p:spTgt spid="3">
                                            <p:txEl>
                                              <p:pRg st="4" end="4"/>
                                            </p:txEl>
                                          </p:spTgt>
                                        </p:tgtEl>
                                      </p:cBhvr>
                                    </p:animEffect>
                                  </p:childTnLst>
                                </p:cTn>
                              </p:par>
                            </p:childTnLst>
                          </p:cTn>
                        </p:par>
                        <p:par>
                          <p:cTn id="27" fill="hold">
                            <p:stCondLst>
                              <p:cond delay="4000"/>
                            </p:stCondLst>
                            <p:childTnLst>
                              <p:par>
                                <p:cTn id="28" presetID="9" presetClass="entr" presetSubtype="0" fill="hold"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332655"/>
            <a:ext cx="7920880" cy="5912569"/>
          </a:xfrm>
        </p:spPr>
        <p:txBody>
          <a:bodyPr/>
          <a:lstStyle/>
          <a:p>
            <a:pPr>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ماهيت مسئله:</a:t>
            </a:r>
          </a:p>
          <a:p>
            <a:pPr>
              <a:lnSpc>
                <a:spcPct val="150000"/>
              </a:lnSpc>
              <a:spcBef>
                <a:spcPts val="0"/>
              </a:spcBef>
              <a:buNone/>
            </a:pPr>
            <a:r>
              <a:rPr lang="fa-IR" sz="3600" b="1" dirty="0">
                <a:solidFill>
                  <a:srgbClr val="00FFFF"/>
                </a:solidFill>
                <a:effectLst/>
                <a:latin typeface="Times" pitchFamily="18" charset="0"/>
                <a:cs typeface="B Nazanin" pitchFamily="2" charset="-78"/>
              </a:rPr>
              <a:t>ارايه توضيحاتي در اين مورد كه:</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وضعيت موجود چيست؟</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وضعيت مطلوب كدام است؟</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آيا بين اين دو وضعيت فاصله اي وجود دارد؟</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در اين صورت، مشكل و مسئله قابل تشخيص است.</a:t>
            </a: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slide(fromRight)">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par>
                          <p:cTn id="20" fill="hold">
                            <p:stCondLst>
                              <p:cond delay="10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1000"/>
                                        <p:tgtEl>
                                          <p:spTgt spid="3">
                                            <p:txEl>
                                              <p:pRg st="3" end="3"/>
                                            </p:txEl>
                                          </p:spTgt>
                                        </p:tgtEl>
                                      </p:cBhvr>
                                    </p:animEffect>
                                  </p:childTnLst>
                                </p:cTn>
                              </p:par>
                            </p:childTnLst>
                          </p:cTn>
                        </p:par>
                        <p:par>
                          <p:cTn id="24" fill="hold">
                            <p:stCondLst>
                              <p:cond delay="2000"/>
                            </p:stCondLst>
                            <p:childTnLst>
                              <p:par>
                                <p:cTn id="25" presetID="8" presetClass="entr" presetSubtype="16"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1000"/>
                                        <p:tgtEl>
                                          <p:spTgt spid="3">
                                            <p:txEl>
                                              <p:pRg st="4" end="4"/>
                                            </p:txEl>
                                          </p:spTgt>
                                        </p:tgtEl>
                                      </p:cBhvr>
                                    </p:animEffect>
                                  </p:childTnLst>
                                </p:cTn>
                              </p:par>
                            </p:childTnLst>
                          </p:cTn>
                        </p:par>
                        <p:par>
                          <p:cTn id="28" fill="hold">
                            <p:stCondLst>
                              <p:cond delay="3000"/>
                            </p:stCondLst>
                            <p:childTnLst>
                              <p:par>
                                <p:cTn id="29" presetID="8" presetClass="entr" presetSubtype="16"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diamond(in)">
                                      <p:cBhvr>
                                        <p:cTn id="3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799"/>
            <a:ext cx="7920880" cy="5940425"/>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توزيع مسئله:</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اين مسئله در ارتباط با </a:t>
            </a:r>
            <a:r>
              <a:rPr lang="fa-IR" sz="3400" u="sng" dirty="0">
                <a:effectLst/>
                <a:latin typeface="Times" pitchFamily="18" charset="0"/>
                <a:cs typeface="B Nazanin" pitchFamily="2" charset="-78"/>
              </a:rPr>
              <a:t>چه افرادي </a:t>
            </a:r>
            <a:r>
              <a:rPr lang="fa-IR" sz="3400" dirty="0">
                <a:effectLst/>
                <a:latin typeface="Times" pitchFamily="18" charset="0"/>
                <a:cs typeface="B Nazanin" pitchFamily="2" charset="-78"/>
              </a:rPr>
              <a:t>مطرح مي شود؟</a:t>
            </a:r>
          </a:p>
          <a:p>
            <a:pPr marL="514350" indent="-514350" algn="justLow">
              <a:lnSpc>
                <a:spcPct val="150000"/>
              </a:lnSpc>
              <a:spcBef>
                <a:spcPts val="0"/>
              </a:spcBef>
              <a:buClr>
                <a:srgbClr val="FF0000"/>
              </a:buClr>
              <a:buFont typeface="Arial" pitchFamily="34" charset="0"/>
              <a:buChar char="•"/>
            </a:pPr>
            <a:r>
              <a:rPr lang="fa-IR" sz="3400" u="sng" dirty="0">
                <a:effectLst/>
                <a:latin typeface="Times" pitchFamily="18" charset="0"/>
                <a:cs typeface="B Nazanin" pitchFamily="2" charset="-78"/>
              </a:rPr>
              <a:t>جمعيت تقريبي </a:t>
            </a:r>
            <a:r>
              <a:rPr lang="fa-IR" sz="3400" dirty="0">
                <a:effectLst/>
                <a:latin typeface="Times" pitchFamily="18" charset="0"/>
                <a:cs typeface="B Nazanin" pitchFamily="2" charset="-78"/>
              </a:rPr>
              <a:t>آنها چقدر است؟</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در چه </a:t>
            </a:r>
            <a:r>
              <a:rPr lang="fa-IR" sz="3400" u="sng" dirty="0">
                <a:effectLst/>
                <a:latin typeface="Times" pitchFamily="18" charset="0"/>
                <a:cs typeface="B Nazanin" pitchFamily="2" charset="-78"/>
              </a:rPr>
              <a:t>مكاني</a:t>
            </a:r>
            <a:r>
              <a:rPr lang="fa-IR" sz="3400" dirty="0">
                <a:effectLst/>
                <a:latin typeface="Times" pitchFamily="18" charset="0"/>
                <a:cs typeface="B Nazanin" pitchFamily="2" charset="-78"/>
              </a:rPr>
              <a:t> اين مسئله مشاهده مي شود؟ </a:t>
            </a:r>
            <a:r>
              <a:rPr lang="fa-IR" sz="3400" u="sng" dirty="0">
                <a:effectLst/>
                <a:latin typeface="Times" pitchFamily="18" charset="0"/>
                <a:cs typeface="B Nazanin" pitchFamily="2" charset="-78"/>
              </a:rPr>
              <a:t>دامنه و وسعت مكاني آن چقدر است؟</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آيا مسئله به </a:t>
            </a:r>
            <a:r>
              <a:rPr lang="fa-IR" sz="3400" u="sng" dirty="0">
                <a:effectLst/>
                <a:latin typeface="Times" pitchFamily="18" charset="0"/>
                <a:cs typeface="B Nazanin" pitchFamily="2" charset="-78"/>
              </a:rPr>
              <a:t>صورت دائمي </a:t>
            </a:r>
            <a:r>
              <a:rPr lang="fa-IR" sz="3400" dirty="0">
                <a:effectLst/>
                <a:latin typeface="Times" pitchFamily="18" charset="0"/>
                <a:cs typeface="B Nazanin" pitchFamily="2" charset="-78"/>
              </a:rPr>
              <a:t>مطرح است؟ يا در زمانهاي خاصي بروز مي كند؟ </a:t>
            </a:r>
            <a:r>
              <a:rPr lang="fa-IR" sz="3400" u="sng" dirty="0">
                <a:effectLst/>
                <a:latin typeface="Times" pitchFamily="18" charset="0"/>
                <a:cs typeface="B Nazanin" pitchFamily="2" charset="-78"/>
              </a:rPr>
              <a:t>دامنه زماني </a:t>
            </a:r>
            <a:r>
              <a:rPr lang="fa-IR" sz="3400" dirty="0">
                <a:effectLst/>
                <a:latin typeface="Times" pitchFamily="18" charset="0"/>
                <a:cs typeface="B Nazanin" pitchFamily="2" charset="-78"/>
              </a:rPr>
              <a:t>آن چقدر است؟</a:t>
            </a: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slide(fromRight)">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lide(fromRight)">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2"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slide(fromRight)">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2"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slide(fromRight)">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332656"/>
            <a:ext cx="7920880" cy="4320480"/>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تجزيه و تحليل مسئله:</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عوامل </a:t>
            </a:r>
            <a:r>
              <a:rPr lang="fa-IR" sz="3400" u="sng" dirty="0">
                <a:effectLst/>
                <a:latin typeface="Times" pitchFamily="18" charset="0"/>
                <a:cs typeface="B Nazanin" pitchFamily="2" charset="-78"/>
              </a:rPr>
              <a:t>اثرگذار بر مسئله كدامند</a:t>
            </a:r>
            <a:r>
              <a:rPr lang="fa-IR" sz="3400" dirty="0">
                <a:effectLst/>
                <a:latin typeface="Times" pitchFamily="18" charset="0"/>
                <a:cs typeface="B Nazanin" pitchFamily="2" charset="-78"/>
              </a:rPr>
              <a:t>؟ (تأثير افزايش (مثبت) و يا كاهش (منفي)</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چگونگي تأثير عوامل بر مسئله</a:t>
            </a: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7</a:t>
            </a:fld>
            <a:endParaRPr lang="en-US" dirty="0"/>
          </a:p>
        </p:txBody>
      </p:sp>
      <p:sp>
        <p:nvSpPr>
          <p:cNvPr id="6" name="Cloud 5"/>
          <p:cNvSpPr/>
          <p:nvPr/>
        </p:nvSpPr>
        <p:spPr bwMode="auto">
          <a:xfrm>
            <a:off x="1979712" y="5013176"/>
            <a:ext cx="2160240" cy="1080120"/>
          </a:xfrm>
          <a:prstGeom prst="cloud">
            <a:avLst/>
          </a:prstGeom>
          <a:solidFill>
            <a:srgbClr val="CCFF33"/>
          </a:solidFill>
          <a:ln w="508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a-IR" sz="4000" b="0" i="0" u="none" strike="noStrike" cap="none" normalizeH="0" baseline="0" dirty="0">
                <a:ln>
                  <a:noFill/>
                </a:ln>
                <a:solidFill>
                  <a:schemeClr val="bg1">
                    <a:lumMod val="50000"/>
                    <a:lumOff val="50000"/>
                  </a:schemeClr>
                </a:solidFill>
                <a:effectLst/>
                <a:latin typeface="Tahoma" pitchFamily="34" charset="0"/>
                <a:cs typeface="B Nazanin" pitchFamily="2" charset="-78"/>
              </a:rPr>
              <a:t>مسئله</a:t>
            </a:r>
            <a:endParaRPr kumimoji="0" lang="en-US" sz="4000" b="0" i="0" u="none" strike="noStrike" cap="none" normalizeH="0" baseline="0" dirty="0">
              <a:ln>
                <a:noFill/>
              </a:ln>
              <a:solidFill>
                <a:schemeClr val="bg1">
                  <a:lumMod val="50000"/>
                  <a:lumOff val="50000"/>
                </a:schemeClr>
              </a:solidFill>
              <a:effectLst/>
              <a:latin typeface="Tahoma" pitchFamily="34" charset="0"/>
              <a:cs typeface="B Nazanin" pitchFamily="2" charset="-78"/>
            </a:endParaRPr>
          </a:p>
        </p:txBody>
      </p:sp>
      <p:cxnSp>
        <p:nvCxnSpPr>
          <p:cNvPr id="10" name="Straight Arrow Connector 9"/>
          <p:cNvCxnSpPr/>
          <p:nvPr/>
        </p:nvCxnSpPr>
        <p:spPr bwMode="auto">
          <a:xfrm flipH="1">
            <a:off x="3779912" y="4725144"/>
            <a:ext cx="936104" cy="288032"/>
          </a:xfrm>
          <a:prstGeom prst="straightConnector1">
            <a:avLst/>
          </a:prstGeom>
          <a:solidFill>
            <a:schemeClr val="accent1"/>
          </a:solidFill>
          <a:ln w="25400" cap="flat" cmpd="sng" algn="ctr">
            <a:solidFill>
              <a:srgbClr val="FF0066"/>
            </a:solidFill>
            <a:prstDash val="solid"/>
            <a:round/>
            <a:headEnd type="none" w="med" len="med"/>
            <a:tailEnd type="arrow"/>
          </a:ln>
          <a:effectLst/>
        </p:spPr>
      </p:cxnSp>
      <p:cxnSp>
        <p:nvCxnSpPr>
          <p:cNvPr id="12" name="Straight Arrow Connector 11"/>
          <p:cNvCxnSpPr/>
          <p:nvPr/>
        </p:nvCxnSpPr>
        <p:spPr bwMode="auto">
          <a:xfrm flipH="1" flipV="1">
            <a:off x="3894900" y="5805264"/>
            <a:ext cx="936104" cy="216024"/>
          </a:xfrm>
          <a:prstGeom prst="straightConnector1">
            <a:avLst/>
          </a:prstGeom>
          <a:solidFill>
            <a:schemeClr val="accent1"/>
          </a:solidFill>
          <a:ln w="25400" cap="flat" cmpd="sng" algn="ctr">
            <a:solidFill>
              <a:srgbClr val="FF0066"/>
            </a:solidFill>
            <a:prstDash val="solid"/>
            <a:round/>
            <a:headEnd type="none" w="med" len="med"/>
            <a:tailEnd type="arrow"/>
          </a:ln>
          <a:effectLst/>
        </p:spPr>
      </p:cxnSp>
      <p:sp>
        <p:nvSpPr>
          <p:cNvPr id="14" name="Cloud 13"/>
          <p:cNvSpPr/>
          <p:nvPr/>
        </p:nvSpPr>
        <p:spPr bwMode="auto">
          <a:xfrm>
            <a:off x="4716016" y="4221088"/>
            <a:ext cx="2160240" cy="864096"/>
          </a:xfrm>
          <a:prstGeom prst="cloud">
            <a:avLst/>
          </a:prstGeom>
          <a:solidFill>
            <a:srgbClr val="CCFFFF"/>
          </a:solidFill>
          <a:ln w="50800" cap="flat" cmpd="sng" algn="ctr">
            <a:solidFill>
              <a:srgbClr val="00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fa-IR" sz="2400" b="1" dirty="0">
                <a:solidFill>
                  <a:schemeClr val="bg1">
                    <a:lumMod val="50000"/>
                    <a:lumOff val="50000"/>
                  </a:schemeClr>
                </a:solidFill>
                <a:latin typeface="Tahoma" pitchFamily="34" charset="0"/>
                <a:cs typeface="B Nazanin" pitchFamily="2" charset="-78"/>
              </a:rPr>
              <a:t>عامل 1</a:t>
            </a:r>
            <a:endParaRPr kumimoji="0" lang="en-US" sz="2400" b="1" i="0" u="none" strike="noStrike" cap="none" normalizeH="0" baseline="0" dirty="0">
              <a:ln>
                <a:noFill/>
              </a:ln>
              <a:solidFill>
                <a:schemeClr val="bg1">
                  <a:lumMod val="50000"/>
                  <a:lumOff val="50000"/>
                </a:schemeClr>
              </a:solidFill>
              <a:effectLst/>
              <a:latin typeface="Tahoma" pitchFamily="34" charset="0"/>
              <a:cs typeface="Arial" pitchFamily="34" charset="0"/>
            </a:endParaRPr>
          </a:p>
        </p:txBody>
      </p:sp>
      <p:sp>
        <p:nvSpPr>
          <p:cNvPr id="15" name="Cloud 14"/>
          <p:cNvSpPr/>
          <p:nvPr/>
        </p:nvSpPr>
        <p:spPr bwMode="auto">
          <a:xfrm>
            <a:off x="4853902" y="5589240"/>
            <a:ext cx="2160240" cy="864096"/>
          </a:xfrm>
          <a:prstGeom prst="cloud">
            <a:avLst/>
          </a:prstGeom>
          <a:solidFill>
            <a:srgbClr val="CCFFFF"/>
          </a:solidFill>
          <a:ln w="50800" cap="flat" cmpd="sng" algn="ctr">
            <a:solidFill>
              <a:srgbClr val="00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fa-IR" sz="2400" b="1" dirty="0">
                <a:solidFill>
                  <a:schemeClr val="bg1">
                    <a:lumMod val="50000"/>
                    <a:lumOff val="50000"/>
                  </a:schemeClr>
                </a:solidFill>
                <a:latin typeface="Tahoma" pitchFamily="34" charset="0"/>
                <a:cs typeface="B Nazanin" pitchFamily="2" charset="-78"/>
              </a:rPr>
              <a:t>عامل 2</a:t>
            </a:r>
            <a:endParaRPr lang="en-US" sz="2400" b="1" dirty="0">
              <a:solidFill>
                <a:schemeClr val="bg1">
                  <a:lumMod val="50000"/>
                  <a:lumOff val="50000"/>
                </a:schemeClr>
              </a:solidFill>
              <a:latin typeface="Tahoma"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2"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lide(fromRight)">
                                      <p:cBhvr>
                                        <p:cTn id="24" dur="10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2"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slide(fromRight)">
                                      <p:cBhvr>
                                        <p:cTn id="29" dur="1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1000" fill="hold"/>
                                        <p:tgtEl>
                                          <p:spTgt spid="12"/>
                                        </p:tgtEl>
                                        <p:attrNameLst>
                                          <p:attrName>ppt_w</p:attrName>
                                        </p:attrNameLst>
                                      </p:cBhvr>
                                      <p:tavLst>
                                        <p:tav tm="0">
                                          <p:val>
                                            <p:strVal val="#ppt_w*0.70"/>
                                          </p:val>
                                        </p:tav>
                                        <p:tav tm="100000">
                                          <p:val>
                                            <p:strVal val="#ppt_w"/>
                                          </p:val>
                                        </p:tav>
                                      </p:tavLst>
                                    </p:anim>
                                    <p:anim calcmode="lin" valueType="num">
                                      <p:cBhvr>
                                        <p:cTn id="35" dur="1000" fill="hold"/>
                                        <p:tgtEl>
                                          <p:spTgt spid="12"/>
                                        </p:tgtEl>
                                        <p:attrNameLst>
                                          <p:attrName>ppt_h</p:attrName>
                                        </p:attrNameLst>
                                      </p:cBhvr>
                                      <p:tavLst>
                                        <p:tav tm="0">
                                          <p:val>
                                            <p:strVal val="#ppt_h"/>
                                          </p:val>
                                        </p:tav>
                                        <p:tav tm="100000">
                                          <p:val>
                                            <p:strVal val="#ppt_h"/>
                                          </p:val>
                                        </p:tav>
                                      </p:tavLst>
                                    </p:anim>
                                    <p:animEffect transition="in" filter="fade">
                                      <p:cBhvr>
                                        <p:cTn id="36" dur="1000"/>
                                        <p:tgtEl>
                                          <p:spTgt spid="12"/>
                                        </p:tgtEl>
                                      </p:cBhvr>
                                    </p:animEffect>
                                  </p:childTnLst>
                                </p:cTn>
                              </p:par>
                              <p:par>
                                <p:cTn id="37" presetID="55"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strVal val="#ppt_w*0.70"/>
                                          </p:val>
                                        </p:tav>
                                        <p:tav tm="100000">
                                          <p:val>
                                            <p:strVal val="#ppt_w"/>
                                          </p:val>
                                        </p:tav>
                                      </p:tavLst>
                                    </p:anim>
                                    <p:anim calcmode="lin" valueType="num">
                                      <p:cBhvr>
                                        <p:cTn id="40" dur="1000" fill="hold"/>
                                        <p:tgtEl>
                                          <p:spTgt spid="10"/>
                                        </p:tgtEl>
                                        <p:attrNameLst>
                                          <p:attrName>ppt_h</p:attrName>
                                        </p:attrNameLst>
                                      </p:cBhvr>
                                      <p:tavLst>
                                        <p:tav tm="0">
                                          <p:val>
                                            <p:strVal val="#ppt_h"/>
                                          </p:val>
                                        </p:tav>
                                        <p:tav tm="100000">
                                          <p:val>
                                            <p:strVal val="#ppt_h"/>
                                          </p:val>
                                        </p:tav>
                                      </p:tavLst>
                                    </p:anim>
                                    <p:animEffect transition="in" filter="fade">
                                      <p:cBhvr>
                                        <p:cTn id="41" dur="10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dissolve">
                                      <p:cBhvr>
                                        <p:cTn id="4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920880" cy="5400600"/>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تدوين بخش بيان مسئله</a:t>
            </a:r>
          </a:p>
          <a:p>
            <a:pPr marL="0" indent="0" algn="justLow">
              <a:lnSpc>
                <a:spcPct val="150000"/>
              </a:lnSpc>
              <a:buClr>
                <a:srgbClr val="FFFF00"/>
              </a:buClr>
              <a:buNone/>
            </a:pPr>
            <a:r>
              <a:rPr lang="fa-IR" sz="2800" b="1" dirty="0">
                <a:solidFill>
                  <a:srgbClr val="00FFFF"/>
                </a:solidFill>
                <a:effectLst/>
                <a:latin typeface="Times" pitchFamily="18" charset="0"/>
                <a:cs typeface="B Nazanin" pitchFamily="2" charset="-78"/>
              </a:rPr>
              <a:t>اين بخش، كه بهتر است </a:t>
            </a:r>
            <a:r>
              <a:rPr lang="fa-IR" sz="2800" b="1" u="sng" dirty="0">
                <a:solidFill>
                  <a:srgbClr val="00FFFF"/>
                </a:solidFill>
                <a:effectLst/>
                <a:latin typeface="Times" pitchFamily="18" charset="0"/>
                <a:cs typeface="B Nazanin" pitchFamily="2" charset="-78"/>
              </a:rPr>
              <a:t>حجم آن حدود 2 صفحه </a:t>
            </a:r>
            <a:r>
              <a:rPr lang="fa-IR" sz="2800" b="1" dirty="0">
                <a:solidFill>
                  <a:srgbClr val="00FFFF"/>
                </a:solidFill>
                <a:effectLst/>
                <a:latin typeface="Times" pitchFamily="18" charset="0"/>
                <a:cs typeface="B Nazanin" pitchFamily="2" charset="-78"/>
              </a:rPr>
              <a:t>باشد، بايد بترتيب شامل مطالب زير باشد:</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مقدمه و اطلاعات زمينه اي شامل بیان مشکل، اهمیت مشکل، وضع موجود</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شرح مختصري از وضعيت بهداشتي، (اجتماعي، اقتصادي، فرهنگي) جامعه تحت پوشش</a:t>
            </a: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edg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par>
                          <p:cTn id="20" fill="hold">
                            <p:stCondLst>
                              <p:cond delay="1000"/>
                            </p:stCondLst>
                            <p:childTnLst>
                              <p:par>
                                <p:cTn id="21" presetID="2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edg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9</a:t>
            </a:fld>
            <a:endParaRPr lang="en-US"/>
          </a:p>
        </p:txBody>
      </p:sp>
      <p:sp>
        <p:nvSpPr>
          <p:cNvPr id="7" name="Content Placeholder 2"/>
          <p:cNvSpPr>
            <a:spLocks noGrp="1"/>
          </p:cNvSpPr>
          <p:nvPr>
            <p:ph idx="1"/>
          </p:nvPr>
        </p:nvSpPr>
        <p:spPr>
          <a:xfrm>
            <a:off x="611560" y="381000"/>
            <a:ext cx="7920880" cy="6096000"/>
          </a:xfrm>
        </p:spPr>
        <p:txBody>
          <a:bodyPr>
            <a:normAutofit lnSpcReduction="10000"/>
          </a:bodyPr>
          <a:lstStyle/>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توصيف دقيق ماهيت مسئله (بيان تفاوت ميان وضعيت موجود و وضعيت مورد نياز و مطلوب) با </a:t>
            </a:r>
            <a:r>
              <a:rPr lang="fa-IR" sz="2800" b="1" u="sng" dirty="0">
                <a:solidFill>
                  <a:srgbClr val="FF0000"/>
                </a:solidFill>
                <a:effectLst/>
                <a:latin typeface="Times" pitchFamily="18" charset="0"/>
                <a:cs typeface="B Nazanin" pitchFamily="2" charset="-78"/>
              </a:rPr>
              <a:t>ابعاد مسئله </a:t>
            </a:r>
            <a:r>
              <a:rPr lang="fa-IR" sz="2800" b="1" dirty="0">
                <a:effectLst/>
                <a:latin typeface="Times" pitchFamily="18" charset="0"/>
                <a:cs typeface="B Nazanin" pitchFamily="2" charset="-78"/>
              </a:rPr>
              <a:t>با </a:t>
            </a:r>
            <a:r>
              <a:rPr lang="fa-IR" sz="2800" b="1" u="sng" dirty="0">
                <a:solidFill>
                  <a:srgbClr val="FF0000"/>
                </a:solidFill>
                <a:effectLst/>
                <a:latin typeface="Times" pitchFamily="18" charset="0"/>
                <a:cs typeface="B Nazanin" pitchFamily="2" charset="-78"/>
              </a:rPr>
              <a:t>شدت مسئله </a:t>
            </a:r>
            <a:r>
              <a:rPr lang="fa-IR" sz="2800" b="1" dirty="0">
                <a:effectLst/>
                <a:latin typeface="Times" pitchFamily="18" charset="0"/>
                <a:cs typeface="B Nazanin" pitchFamily="2" charset="-78"/>
              </a:rPr>
              <a:t>و </a:t>
            </a:r>
            <a:r>
              <a:rPr lang="fa-IR" sz="2800" b="1" u="sng" dirty="0">
                <a:solidFill>
                  <a:srgbClr val="FF0000"/>
                </a:solidFill>
                <a:effectLst/>
                <a:latin typeface="Times" pitchFamily="18" charset="0"/>
                <a:cs typeface="B Nazanin" pitchFamily="2" charset="-78"/>
              </a:rPr>
              <a:t>توزيع آن </a:t>
            </a:r>
            <a:r>
              <a:rPr lang="fa-IR" sz="2800" b="1" dirty="0">
                <a:effectLst/>
                <a:latin typeface="Times" pitchFamily="18" charset="0"/>
                <a:cs typeface="B Nazanin" pitchFamily="2" charset="-78"/>
              </a:rPr>
              <a:t>(در كجا؟ چه زماني؟ پيامدهاي آن و...؟)</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تحليلي از </a:t>
            </a:r>
            <a:r>
              <a:rPr lang="fa-IR" sz="2800" b="1" u="sng" dirty="0">
                <a:effectLst/>
                <a:latin typeface="Times" pitchFamily="18" charset="0"/>
                <a:cs typeface="B Nazanin" pitchFamily="2" charset="-78"/>
              </a:rPr>
              <a:t>عوامل مؤثر </a:t>
            </a:r>
            <a:r>
              <a:rPr lang="fa-IR" sz="2800" b="1" dirty="0">
                <a:effectLst/>
                <a:latin typeface="Times" pitchFamily="18" charset="0"/>
                <a:cs typeface="B Nazanin" pitchFamily="2" charset="-78"/>
              </a:rPr>
              <a:t>بر مسئله (رسم نمودار در صورت نياز)</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تأكيد مجدد بر مفيد بودن اطلاعات حاصل از طرح، تكراري نبودن، </a:t>
            </a:r>
            <a:r>
              <a:rPr lang="fa-IR" sz="2800" b="1" u="sng" dirty="0">
                <a:solidFill>
                  <a:srgbClr val="FF0000"/>
                </a:solidFill>
                <a:effectLst/>
                <a:latin typeface="Times" pitchFamily="18" charset="0"/>
                <a:cs typeface="B Nazanin" pitchFamily="2" charset="-78"/>
              </a:rPr>
              <a:t>نوآوري</a:t>
            </a:r>
            <a:r>
              <a:rPr lang="fa-IR" sz="2800" b="1" dirty="0">
                <a:effectLst/>
                <a:latin typeface="Times" pitchFamily="18" charset="0"/>
                <a:cs typeface="B Nazanin" pitchFamily="2" charset="-78"/>
              </a:rPr>
              <a:t> آن و...</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راه حلها و مواردي كه تابحال مطالعه شده اند و نتايج آنها (با اشاره به مراجع مرتبط): </a:t>
            </a:r>
            <a:r>
              <a:rPr lang="fa-IR" sz="2800" b="1" u="sng" dirty="0">
                <a:solidFill>
                  <a:srgbClr val="FF0000"/>
                </a:solidFill>
                <a:effectLst/>
                <a:latin typeface="Times" pitchFamily="18" charset="0"/>
                <a:cs typeface="B Nazanin" pitchFamily="2" charset="-78"/>
              </a:rPr>
              <a:t>بررسی متون</a:t>
            </a:r>
          </a:p>
          <a:p>
            <a:pPr algn="justLow">
              <a:lnSpc>
                <a:spcPct val="150000"/>
              </a:lnSpc>
              <a:buClr>
                <a:srgbClr val="FF0066"/>
              </a:buClr>
              <a:buFont typeface="Arial" pitchFamily="34" charset="0"/>
              <a:buChar char="•"/>
            </a:pPr>
            <a:r>
              <a:rPr lang="fa-IR" sz="2800" b="1" u="sng" dirty="0">
                <a:solidFill>
                  <a:srgbClr val="FF0000"/>
                </a:solidFill>
                <a:effectLst/>
                <a:latin typeface="Times" pitchFamily="18" charset="0"/>
                <a:cs typeface="B Nazanin" pitchFamily="2" charset="-78"/>
              </a:rPr>
              <a:t>هدف از انجام تحقیق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amond(in)">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1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diamond(in)">
                                      <p:cBhvr>
                                        <p:cTn id="22" dur="10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diamond(in)">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ipple">
  <a:themeElements>
    <a:clrScheme name="Ripple 10">
      <a:dk1>
        <a:srgbClr val="000066"/>
      </a:dk1>
      <a:lt1>
        <a:srgbClr val="FFFFFF"/>
      </a:lt1>
      <a:dk2>
        <a:srgbClr val="000037"/>
      </a:dk2>
      <a:lt2>
        <a:srgbClr val="FFFFFF"/>
      </a:lt2>
      <a:accent1>
        <a:srgbClr val="000066"/>
      </a:accent1>
      <a:accent2>
        <a:srgbClr val="00008D"/>
      </a:accent2>
      <a:accent3>
        <a:srgbClr val="AAAAAE"/>
      </a:accent3>
      <a:accent4>
        <a:srgbClr val="DADADA"/>
      </a:accent4>
      <a:accent5>
        <a:srgbClr val="AAAAB8"/>
      </a:accent5>
      <a:accent6>
        <a:srgbClr val="00007F"/>
      </a:accent6>
      <a:hlink>
        <a:srgbClr val="FFFFFF"/>
      </a:hlink>
      <a:folHlink>
        <a:srgbClr val="FFFFFF"/>
      </a:folHlink>
    </a:clrScheme>
    <a:fontScheme name="Rippl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Tahoma"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Tahoma" pitchFamily="34" charset="0"/>
            <a:cs typeface="Arial"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
      <a:clrScheme name="Ripple 10">
        <a:dk1>
          <a:srgbClr val="000066"/>
        </a:dk1>
        <a:lt1>
          <a:srgbClr val="FFFFFF"/>
        </a:lt1>
        <a:dk2>
          <a:srgbClr val="000037"/>
        </a:dk2>
        <a:lt2>
          <a:srgbClr val="FFFFFF"/>
        </a:lt2>
        <a:accent1>
          <a:srgbClr val="000066"/>
        </a:accent1>
        <a:accent2>
          <a:srgbClr val="00008D"/>
        </a:accent2>
        <a:accent3>
          <a:srgbClr val="AAAAAE"/>
        </a:accent3>
        <a:accent4>
          <a:srgbClr val="DADADA"/>
        </a:accent4>
        <a:accent5>
          <a:srgbClr val="AAAAB8"/>
        </a:accent5>
        <a:accent6>
          <a:srgbClr val="00007F"/>
        </a:accent6>
        <a:hlink>
          <a:srgbClr val="FFFFFF"/>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14625</TotalTime>
  <Words>933</Words>
  <Application>Microsoft Office PowerPoint</Application>
  <PresentationFormat>On-screen Show (4:3)</PresentationFormat>
  <Paragraphs>254</Paragraphs>
  <Slides>13</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Slide Titles</vt:lpstr>
      </vt:variant>
      <vt:variant>
        <vt:i4>13</vt:i4>
      </vt:variant>
      <vt:variant>
        <vt:lpstr>Custom Shows</vt:lpstr>
      </vt:variant>
      <vt:variant>
        <vt:i4>1</vt:i4>
      </vt:variant>
    </vt:vector>
  </HeadingPairs>
  <TitlesOfParts>
    <vt:vector size="24" baseType="lpstr">
      <vt:lpstr>Arial</vt:lpstr>
      <vt:lpstr>B Nazanin</vt:lpstr>
      <vt:lpstr>Calibri</vt:lpstr>
      <vt:lpstr>IranNastaliq</vt:lpstr>
      <vt:lpstr>Tahoma</vt:lpstr>
      <vt:lpstr>Times</vt:lpstr>
      <vt:lpstr>Times New Roman</vt:lpstr>
      <vt:lpstr>Wingdings</vt:lpstr>
      <vt:lpstr>Yevida Potens</vt:lpstr>
      <vt:lpstr>Ripple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چک لیست کلی برای ارزیابی مساله تحقیق</vt:lpstr>
      <vt:lpstr>بررسي متون</vt:lpstr>
      <vt:lpstr>PowerPoint Presentation</vt:lpstr>
      <vt:lpstr>PowerPoint Presentation</vt:lpstr>
      <vt:lpstr>Custom Show 1</vt:lpstr>
    </vt:vector>
  </TitlesOfParts>
  <Company>sepid rayaneh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sepid</dc:creator>
  <cp:lastModifiedBy>MRT</cp:lastModifiedBy>
  <cp:revision>1456</cp:revision>
  <dcterms:created xsi:type="dcterms:W3CDTF">2009-11-20T05:59:55Z</dcterms:created>
  <dcterms:modified xsi:type="dcterms:W3CDTF">2021-09-13T09:26:02Z</dcterms:modified>
</cp:coreProperties>
</file>